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4" r:id="rId4"/>
    <p:sldId id="260" r:id="rId5"/>
    <p:sldId id="271" r:id="rId6"/>
    <p:sldId id="272" r:id="rId7"/>
    <p:sldId id="262" r:id="rId8"/>
    <p:sldId id="273" r:id="rId9"/>
    <p:sldId id="263" r:id="rId10"/>
    <p:sldId id="274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Sanasoft Adver Shadow.kz" panose="02020500000000000000" pitchFamily="18" charset="-52"/>
              </a:rPr>
              <a:t>Обеспечение доказательств нотариусом</a:t>
            </a:r>
            <a:endParaRPr lang="ru-RU" b="1" i="1" dirty="0">
              <a:latin typeface="Sanasoft Adver Shadow.kz" panose="02020500000000000000" pitchFamily="18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Лектор: </a:t>
            </a:r>
            <a:r>
              <a:rPr lang="ru-RU" i="1" dirty="0" smtClean="0"/>
              <a:t>частный нотариус города Астана Канат Мурзабеков</a:t>
            </a:r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 smtClean="0"/>
          </a:p>
          <a:p>
            <a:pPr marL="0" indent="0" algn="r">
              <a:buNone/>
            </a:pPr>
            <a:endParaRPr lang="ru-RU" sz="2000" i="1" dirty="0" smtClean="0"/>
          </a:p>
          <a:p>
            <a:pPr marL="0" indent="0" algn="r">
              <a:buNone/>
            </a:pPr>
            <a:endParaRPr lang="ru-RU" sz="2000" i="1" dirty="0"/>
          </a:p>
          <a:p>
            <a:pPr marL="0" indent="0" algn="r">
              <a:buNone/>
            </a:pPr>
            <a:r>
              <a:rPr lang="ru-RU" sz="2000" i="1" dirty="0" smtClean="0"/>
              <a:t>Личное мнение о нотариальном действии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54420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Sanasoft Adver Shadow.kz" panose="02020500000000000000" pitchFamily="18" charset="-52"/>
              </a:rPr>
              <a:t>Проведение экспертизы</a:t>
            </a:r>
            <a:endParaRPr lang="ru-RU" b="1" i="1" dirty="0">
              <a:latin typeface="Sanasoft Adver Shadow.kz" panose="02020500000000000000" pitchFamily="18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endParaRPr lang="ru-RU" sz="1800" i="1" dirty="0" smtClean="0"/>
          </a:p>
          <a:p>
            <a:pPr marL="0" indent="0">
              <a:buNone/>
            </a:pPr>
            <a:endParaRPr lang="ru-RU" sz="1800" i="1" dirty="0"/>
          </a:p>
          <a:p>
            <a:pPr marL="0" indent="0">
              <a:buNone/>
            </a:pPr>
            <a:endParaRPr lang="ru-RU" sz="1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48" y="1208733"/>
            <a:ext cx="6686208" cy="32113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662" y="3340414"/>
            <a:ext cx="6706290" cy="348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8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Sanasoft Adver Shadow.kz" panose="02020500000000000000" pitchFamily="18" charset="-52"/>
              </a:rPr>
              <a:t>Протоколы и постановления</a:t>
            </a:r>
            <a:endParaRPr lang="ru-RU" b="1" i="1" dirty="0">
              <a:latin typeface="Sanasoft Adver Shadow.kz" panose="02020500000000000000" pitchFamily="18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Составляемые нотариусом протоколы и выносимые постановления при совершении действий по обеспечению доказательств оформляются в двух экземплярах. По окончании производства по обеспечению доказательств один экземпляр каждого документа, составленного (вынесенного) в порядке обеспечения доказательств, выдается заинтересованному лицу, а один экземпляр остается в делах нотариуса.</a:t>
            </a:r>
          </a:p>
        </p:txBody>
      </p:sp>
    </p:spTree>
    <p:extLst>
      <p:ext uri="{BB962C8B-B14F-4D97-AF65-F5344CB8AC3E}">
        <p14:creationId xmlns:p14="http://schemas.microsoft.com/office/powerpoint/2010/main" val="267495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Sanasoft Adver Shadow.kz" panose="02020500000000000000" pitchFamily="18" charset="-52"/>
              </a:rPr>
              <a:t>Обеспечение доказательств нотариусом</a:t>
            </a:r>
            <a:endParaRPr lang="ru-RU" b="1" i="1" dirty="0">
              <a:latin typeface="Sanasoft Adver Shadow.kz" panose="02020500000000000000" pitchFamily="18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НОРМАТИВНАЯ </a:t>
            </a:r>
            <a:r>
              <a:rPr lang="ru-RU" sz="2400" dirty="0" smtClean="0"/>
              <a:t>БАЗА: </a:t>
            </a:r>
          </a:p>
          <a:p>
            <a:pPr marL="0" indent="0">
              <a:buNone/>
            </a:pPr>
            <a:r>
              <a:rPr lang="ru-RU" sz="2400" dirty="0" smtClean="0"/>
              <a:t>Конституция </a:t>
            </a:r>
            <a:r>
              <a:rPr lang="ru-RU" sz="2400" dirty="0"/>
              <a:t>РК, ГПК РК, Закон «О Нотариате</a:t>
            </a:r>
            <a:r>
              <a:rPr lang="ru-RU" sz="2400" dirty="0" smtClean="0"/>
              <a:t>», и </a:t>
            </a:r>
            <a:r>
              <a:rPr lang="ru-RU" sz="2400" dirty="0"/>
              <a:t>др. </a:t>
            </a:r>
            <a:endParaRPr lang="ru-RU" sz="2400" dirty="0" smtClean="0"/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Всем спасибо.</a:t>
            </a:r>
            <a:endParaRPr lang="ru-RU" sz="2400" b="1" dirty="0"/>
          </a:p>
          <a:p>
            <a:pPr marL="0" indent="0">
              <a:buNone/>
            </a:pPr>
            <a:endParaRPr lang="ru-RU" sz="1800" i="1" dirty="0" smtClean="0"/>
          </a:p>
          <a:p>
            <a:pPr marL="0" indent="0">
              <a:buNone/>
            </a:pPr>
            <a:endParaRPr lang="ru-RU" sz="1800" i="1" dirty="0"/>
          </a:p>
          <a:p>
            <a:pPr marL="0" indent="0">
              <a:buNone/>
            </a:pP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41059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Sanasoft Adver Shadow.kz" panose="02020500000000000000" pitchFamily="18" charset="-52"/>
              </a:rPr>
              <a:t>Обеспечение доказательств нотариусом</a:t>
            </a:r>
            <a:endParaRPr lang="ru-RU" b="1" i="1" dirty="0">
              <a:latin typeface="Sanasoft Adver Shadow.kz" panose="02020500000000000000" pitchFamily="18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200" dirty="0"/>
              <a:t>Согласно ст. 34 Закона «О нотариате» нотариус обеспечивает доказательства.</a:t>
            </a:r>
          </a:p>
          <a:p>
            <a:pPr marL="0" indent="0" algn="just">
              <a:buNone/>
            </a:pPr>
            <a:r>
              <a:rPr lang="ru-RU" sz="2200" b="1" dirty="0" smtClean="0"/>
              <a:t>Обеспечение </a:t>
            </a:r>
            <a:r>
              <a:rPr lang="ru-RU" sz="2200" b="1" dirty="0"/>
              <a:t>доказательств нотариусом</a:t>
            </a:r>
            <a:r>
              <a:rPr lang="ru-RU" sz="2200" dirty="0"/>
              <a:t> - нотариальное действие, совершаемое в том случае, когда возникает необходимость сохранения доказательств правонарушения для судебного процесса</a:t>
            </a:r>
            <a:r>
              <a:rPr lang="ru-RU" sz="2200" dirty="0" smtClean="0"/>
              <a:t>.</a:t>
            </a:r>
          </a:p>
          <a:p>
            <a:pPr marL="0" indent="0" algn="just">
              <a:buNone/>
            </a:pPr>
            <a:r>
              <a:rPr lang="ru-RU" sz="2200" dirty="0" smtClean="0"/>
              <a:t>Обеспечение </a:t>
            </a:r>
            <a:r>
              <a:rPr lang="ru-RU" sz="2200" dirty="0"/>
              <a:t>доказательств по делу, которое уже находится в производстве суда или </a:t>
            </a:r>
            <a:r>
              <a:rPr lang="ru-RU" sz="2200" dirty="0" smtClean="0"/>
              <a:t>другом компетентном органе, </a:t>
            </a:r>
            <a:r>
              <a:rPr lang="ru-RU" sz="2200" dirty="0"/>
              <a:t>не </a:t>
            </a:r>
            <a:r>
              <a:rPr lang="ru-RU" sz="2200" dirty="0" smtClean="0"/>
              <a:t>осуществляется.</a:t>
            </a:r>
          </a:p>
          <a:p>
            <a:pPr marL="0" indent="0" algn="just">
              <a:buNone/>
            </a:pPr>
            <a:r>
              <a:rPr lang="ru-RU" dirty="0" smtClean="0"/>
              <a:t>В </a:t>
            </a:r>
            <a:r>
              <a:rPr lang="ru-RU" dirty="0"/>
              <a:t>порядке обеспечения доказательств нотариус использует различные средства доказывания:</a:t>
            </a:r>
          </a:p>
          <a:p>
            <a:pPr marL="0" indent="0">
              <a:buNone/>
            </a:pPr>
            <a:r>
              <a:rPr lang="ru-RU" dirty="0"/>
              <a:t>- осмотр письменных и вещественных доказательств;</a:t>
            </a:r>
            <a:br>
              <a:rPr lang="ru-RU" dirty="0"/>
            </a:br>
            <a:r>
              <a:rPr lang="ru-RU" dirty="0"/>
              <a:t>- допрос свидетелей;</a:t>
            </a:r>
            <a:br>
              <a:rPr lang="ru-RU" dirty="0"/>
            </a:br>
            <a:r>
              <a:rPr lang="ru-RU" dirty="0"/>
              <a:t>- назначение необходимой экспертизы.</a:t>
            </a:r>
          </a:p>
        </p:txBody>
      </p:sp>
    </p:spTree>
    <p:extLst>
      <p:ext uri="{BB962C8B-B14F-4D97-AF65-F5344CB8AC3E}">
        <p14:creationId xmlns:p14="http://schemas.microsoft.com/office/powerpoint/2010/main" val="342056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Sanasoft Adver Shadow.kz" panose="02020500000000000000" pitchFamily="18" charset="-52"/>
              </a:rPr>
              <a:t>Обеспечение доказательств нотариусом</a:t>
            </a:r>
            <a:endParaRPr lang="ru-RU" b="1" i="1" dirty="0">
              <a:latin typeface="Sanasoft Adver Shadow.kz" panose="02020500000000000000" pitchFamily="18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000" dirty="0"/>
              <a:t>Основания для обеспечения доказательств нотариусом могут быть различными: залив квартиры по вине соседей, дорожно-транспортное </a:t>
            </a:r>
            <a:r>
              <a:rPr lang="ru-RU" sz="2000" dirty="0" smtClean="0"/>
              <a:t>происшествие.</a:t>
            </a:r>
            <a:r>
              <a:rPr lang="ru-RU" sz="2000" dirty="0"/>
              <a:t> 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Участвующие лица;</a:t>
            </a:r>
          </a:p>
          <a:p>
            <a:pPr>
              <a:buFontTx/>
              <a:buChar char="-"/>
            </a:pPr>
            <a:r>
              <a:rPr lang="ru-RU" sz="2000" dirty="0" smtClean="0"/>
              <a:t>Цель;</a:t>
            </a:r>
          </a:p>
          <a:p>
            <a:pPr>
              <a:buFontTx/>
              <a:buChar char="-"/>
            </a:pPr>
            <a:r>
              <a:rPr lang="ru-RU" sz="2000" dirty="0" smtClean="0"/>
              <a:t>Основания;</a:t>
            </a:r>
          </a:p>
          <a:p>
            <a:pPr>
              <a:buFontTx/>
              <a:buChar char="-"/>
            </a:pPr>
            <a:r>
              <a:rPr lang="ru-RU" sz="2000" dirty="0"/>
              <a:t>Условия обеспечения </a:t>
            </a:r>
            <a:r>
              <a:rPr lang="ru-RU" sz="2000" dirty="0" smtClean="0"/>
              <a:t>доказательств;</a:t>
            </a:r>
          </a:p>
          <a:p>
            <a:pPr>
              <a:buFontTx/>
              <a:buChar char="-"/>
            </a:pPr>
            <a:r>
              <a:rPr lang="ru-RU" sz="2000" dirty="0"/>
              <a:t>Порядок обеспечения </a:t>
            </a:r>
            <a:r>
              <a:rPr lang="ru-RU" sz="2000" dirty="0" smtClean="0"/>
              <a:t>доказательств;</a:t>
            </a:r>
          </a:p>
          <a:p>
            <a:pPr>
              <a:buFontTx/>
              <a:buChar char="-"/>
            </a:pPr>
            <a:r>
              <a:rPr lang="ru-RU" sz="2000" dirty="0" smtClean="0"/>
              <a:t>Требования к заявлению;</a:t>
            </a:r>
          </a:p>
          <a:p>
            <a:pPr>
              <a:buFontTx/>
              <a:buChar char="-"/>
            </a:pPr>
            <a:r>
              <a:rPr lang="ru-RU" sz="2000" dirty="0" smtClean="0"/>
              <a:t>Сроки рассмотрения;</a:t>
            </a:r>
          </a:p>
          <a:p>
            <a:pPr>
              <a:buFontTx/>
              <a:buChar char="-"/>
            </a:pPr>
            <a:r>
              <a:rPr lang="ru-RU" sz="2000" dirty="0"/>
              <a:t>Процессуальный </a:t>
            </a:r>
            <a:r>
              <a:rPr lang="ru-RU" sz="2000" dirty="0" smtClean="0"/>
              <a:t>документ;</a:t>
            </a:r>
          </a:p>
          <a:p>
            <a:pPr>
              <a:buFontTx/>
              <a:buChar char="-"/>
            </a:pPr>
            <a:r>
              <a:rPr lang="ru-RU" sz="2000" dirty="0"/>
              <a:t>Протокол </a:t>
            </a:r>
            <a:r>
              <a:rPr lang="ru-RU" sz="2000" dirty="0" smtClean="0"/>
              <a:t>осмотра; </a:t>
            </a:r>
          </a:p>
          <a:p>
            <a:pPr>
              <a:buFontTx/>
              <a:buChar char="-"/>
            </a:pPr>
            <a:r>
              <a:rPr lang="ru-RU" sz="2000" dirty="0" smtClean="0"/>
              <a:t>Протокол допроса свидетеля;</a:t>
            </a:r>
          </a:p>
          <a:p>
            <a:pPr>
              <a:buFontTx/>
              <a:buChar char="-"/>
            </a:pPr>
            <a:r>
              <a:rPr lang="ru-RU" sz="2000" dirty="0" smtClean="0"/>
              <a:t>Заключение эксперта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84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Sanasoft Adver Shadow.kz" panose="02020500000000000000" pitchFamily="18" charset="-52"/>
              </a:rPr>
              <a:t>Осмотр документов и предметов</a:t>
            </a:r>
            <a:endParaRPr lang="ru-RU" b="1" i="1" dirty="0">
              <a:latin typeface="Sanasoft Adver Shadow.kz" panose="02020500000000000000" pitchFamily="18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6369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Согласно ст. 99 Закона «О нотариате»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порядке обеспечения доказательств нотариус опрашивает граждан, </a:t>
            </a:r>
            <a:r>
              <a:rPr lang="ru-RU" dirty="0" smtClean="0"/>
              <a:t>производит </a:t>
            </a:r>
            <a:r>
              <a:rPr lang="ru-RU" dirty="0"/>
              <a:t>о</a:t>
            </a:r>
            <a:r>
              <a:rPr lang="ru-RU" dirty="0" smtClean="0"/>
              <a:t>смотр документов </a:t>
            </a:r>
            <a:r>
              <a:rPr lang="ru-RU" dirty="0"/>
              <a:t>и предметов, при необходимости назначает экспертизу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Осмотр необходим </a:t>
            </a:r>
            <a:r>
              <a:rPr lang="ru-RU" dirty="0"/>
              <a:t>в том случае, если существует вероятность утраты данных фактов до начала судебного процесса. Осмотр должен проводиться в присутствии двух </a:t>
            </a:r>
            <a:r>
              <a:rPr lang="ru-RU" dirty="0" smtClean="0"/>
              <a:t>свидетелей. </a:t>
            </a:r>
            <a:r>
              <a:rPr lang="ru-RU" dirty="0"/>
              <a:t>Документальным подтверждением обеспечения доказательств при осмотре письменных и вещественных доказательств является протокол осмотра, в котором указываются:</a:t>
            </a:r>
            <a:br>
              <a:rPr lang="ru-RU" dirty="0"/>
            </a:br>
            <a:endParaRPr lang="ru-RU" dirty="0"/>
          </a:p>
          <a:p>
            <a:pPr>
              <a:buFontTx/>
              <a:buChar char="-"/>
            </a:pPr>
            <a:r>
              <a:rPr lang="ru-RU" sz="3800" dirty="0" smtClean="0"/>
              <a:t>- место </a:t>
            </a:r>
            <a:r>
              <a:rPr lang="ru-RU" sz="3800" dirty="0"/>
              <a:t>и дата проведения нотариального действия;</a:t>
            </a:r>
            <a:br>
              <a:rPr lang="ru-RU" sz="3800" dirty="0"/>
            </a:br>
            <a:r>
              <a:rPr lang="ru-RU" sz="3800" dirty="0"/>
              <a:t>- данные о нотариусе;</a:t>
            </a:r>
            <a:br>
              <a:rPr lang="ru-RU" sz="3800" dirty="0"/>
            </a:br>
            <a:r>
              <a:rPr lang="ru-RU" sz="3800" dirty="0"/>
              <a:t>- данные о заинтересованных сторонах;</a:t>
            </a:r>
            <a:br>
              <a:rPr lang="ru-RU" sz="3800" dirty="0"/>
            </a:br>
            <a:r>
              <a:rPr lang="ru-RU" sz="3800" dirty="0"/>
              <a:t>- обнаруженные при осмотре факты и обстоятельства</a:t>
            </a:r>
            <a:r>
              <a:rPr lang="ru-RU" sz="3800" dirty="0" smtClean="0"/>
              <a:t>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Протокол осмотра должен быть подписан лицами, участвующими в осмотре вещественных и письменных доказательств, и нотариусом.</a:t>
            </a:r>
          </a:p>
        </p:txBody>
      </p:sp>
    </p:spTree>
    <p:extLst>
      <p:ext uri="{BB962C8B-B14F-4D97-AF65-F5344CB8AC3E}">
        <p14:creationId xmlns:p14="http://schemas.microsoft.com/office/powerpoint/2010/main" val="130359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Sanasoft Adver Shadow.kz" panose="02020500000000000000" pitchFamily="18" charset="-52"/>
              </a:rPr>
              <a:t>Осмотр места </a:t>
            </a:r>
            <a:r>
              <a:rPr lang="ru-RU" b="1" i="1" dirty="0" err="1" smtClean="0">
                <a:latin typeface="Sanasoft Adver Shadow.kz" panose="02020500000000000000" pitchFamily="18" charset="-52"/>
              </a:rPr>
              <a:t>проишествия</a:t>
            </a:r>
            <a:endParaRPr lang="ru-RU" b="1" i="1" dirty="0">
              <a:latin typeface="Sanasoft Adver Shadow.kz" panose="02020500000000000000" pitchFamily="18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endParaRPr lang="ru-RU" sz="1800" i="1" dirty="0" smtClean="0"/>
          </a:p>
          <a:p>
            <a:pPr marL="0" indent="0">
              <a:buNone/>
            </a:pPr>
            <a:endParaRPr lang="ru-RU" sz="1800" i="1" dirty="0"/>
          </a:p>
          <a:p>
            <a:pPr marL="0" indent="0">
              <a:buNone/>
            </a:pPr>
            <a:endParaRPr lang="ru-RU" sz="1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14500"/>
            <a:ext cx="7992888" cy="488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8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Sanasoft Adver Shadow.kz" panose="02020500000000000000" pitchFamily="18" charset="-52"/>
              </a:rPr>
              <a:t>Осмотр залива квартиры</a:t>
            </a:r>
            <a:endParaRPr lang="ru-RU" b="1" i="1" dirty="0">
              <a:latin typeface="Sanasoft Adver Shadow.kz" panose="02020500000000000000" pitchFamily="18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endParaRPr lang="ru-RU" sz="1800" i="1" dirty="0" smtClean="0"/>
          </a:p>
          <a:p>
            <a:pPr marL="0" indent="0">
              <a:buNone/>
            </a:pPr>
            <a:endParaRPr lang="ru-RU" sz="1800" i="1" dirty="0"/>
          </a:p>
          <a:p>
            <a:pPr marL="0" indent="0">
              <a:buNone/>
            </a:pPr>
            <a:endParaRPr lang="ru-RU" sz="1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0200"/>
            <a:ext cx="807524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6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Sanasoft Adver Shadow.kz" panose="02020500000000000000" pitchFamily="18" charset="-52"/>
              </a:rPr>
              <a:t>Допрос свидетелей</a:t>
            </a:r>
            <a:endParaRPr lang="ru-RU" b="1" i="1" dirty="0">
              <a:latin typeface="Sanasoft Adver Shadow.kz" panose="02020500000000000000" pitchFamily="18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Согласно ст. 99 Закона «О нотариате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 smtClean="0"/>
              <a:t>Допрос </a:t>
            </a:r>
            <a:r>
              <a:rPr lang="ru-RU" dirty="0"/>
              <a:t>свидетелей производится, если данные свидетели не смогут лично участвовать в будущем судебном процессе. В порядке обеспечения доказательств нотариус опрашивает данных лиц и фиксирует их показания в протоколе допроса. В документе указываются:</a:t>
            </a:r>
          </a:p>
          <a:p>
            <a:pPr>
              <a:buFontTx/>
              <a:buChar char="-"/>
            </a:pPr>
            <a:r>
              <a:rPr lang="ru-RU" sz="3800" dirty="0" smtClean="0"/>
              <a:t>место </a:t>
            </a:r>
            <a:r>
              <a:rPr lang="ru-RU" sz="3800" dirty="0"/>
              <a:t>и дата совершения нотариального действия;</a:t>
            </a:r>
            <a:br>
              <a:rPr lang="ru-RU" sz="3800" dirty="0"/>
            </a:br>
            <a:r>
              <a:rPr lang="ru-RU" sz="3800" dirty="0"/>
              <a:t>- данные о нотариусе;</a:t>
            </a:r>
            <a:br>
              <a:rPr lang="ru-RU" sz="3800" dirty="0"/>
            </a:br>
            <a:r>
              <a:rPr lang="ru-RU" sz="3800" dirty="0"/>
              <a:t>- данные о свидетеле;</a:t>
            </a:r>
            <a:br>
              <a:rPr lang="ru-RU" sz="3800" dirty="0"/>
            </a:br>
            <a:r>
              <a:rPr lang="ru-RU" sz="3800" dirty="0"/>
              <a:t>- данные о других лицах, участвующих в процедуре допроса;</a:t>
            </a:r>
            <a:br>
              <a:rPr lang="ru-RU" sz="3800" dirty="0"/>
            </a:br>
            <a:r>
              <a:rPr lang="ru-RU" sz="3800" dirty="0"/>
              <a:t>- вопросы нотариуса и ответы свидетеля;</a:t>
            </a:r>
            <a:br>
              <a:rPr lang="ru-RU" sz="3800" dirty="0"/>
            </a:br>
            <a:r>
              <a:rPr lang="ru-RU" sz="3800" dirty="0"/>
              <a:t>- предупреждение об ответственности за дачу ложных показаний.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Протокол </a:t>
            </a:r>
            <a:r>
              <a:rPr lang="ru-RU" dirty="0"/>
              <a:t>допроса должен быть подписан свидетелем, гражданами, участвующими в допросе свидетеля, и нотариусом.</a:t>
            </a:r>
          </a:p>
        </p:txBody>
      </p:sp>
    </p:spTree>
    <p:extLst>
      <p:ext uri="{BB962C8B-B14F-4D97-AF65-F5344CB8AC3E}">
        <p14:creationId xmlns:p14="http://schemas.microsoft.com/office/powerpoint/2010/main" val="277910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Sanasoft Adver Shadow.kz" panose="02020500000000000000" pitchFamily="18" charset="-52"/>
              </a:rPr>
              <a:t>Допрос свидетелей</a:t>
            </a:r>
            <a:endParaRPr lang="ru-RU" b="1" i="1" dirty="0">
              <a:latin typeface="Sanasoft Adver Shadow.kz" panose="02020500000000000000" pitchFamily="18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endParaRPr lang="ru-RU" sz="1800" i="1" dirty="0" smtClean="0"/>
          </a:p>
          <a:p>
            <a:pPr marL="0" indent="0">
              <a:buNone/>
            </a:pPr>
            <a:endParaRPr lang="ru-RU" sz="1800" i="1" dirty="0"/>
          </a:p>
          <a:p>
            <a:pPr marL="0" indent="0">
              <a:buNone/>
            </a:pPr>
            <a:endParaRPr lang="ru-RU" sz="1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229600" cy="525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0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Sanasoft Adver Shadow.kz" panose="02020500000000000000" pitchFamily="18" charset="-52"/>
              </a:rPr>
              <a:t>Назначение экспертизы</a:t>
            </a:r>
            <a:endParaRPr lang="ru-RU" b="1" i="1" dirty="0">
              <a:latin typeface="Sanasoft Adver Shadow.kz" panose="02020500000000000000" pitchFamily="18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200" dirty="0"/>
              <a:t>Если у нотариуса есть основания полагать, что для обеспечения доказательств необходимо заключение специалиста в определенной области, то он выносит постановление о назначении экспертизы, в котором указываются</a:t>
            </a:r>
            <a:r>
              <a:rPr lang="ru-RU" sz="4200" dirty="0" smtClean="0"/>
              <a:t>:</a:t>
            </a:r>
          </a:p>
          <a:p>
            <a:pPr marL="0" indent="0">
              <a:buNone/>
            </a:pPr>
            <a:endParaRPr lang="ru-RU" dirty="0"/>
          </a:p>
          <a:p>
            <a:pPr>
              <a:buFontTx/>
              <a:buChar char="-"/>
            </a:pPr>
            <a:r>
              <a:rPr lang="ru-RU" sz="6000" dirty="0" smtClean="0"/>
              <a:t>- дата </a:t>
            </a:r>
            <a:r>
              <a:rPr lang="ru-RU" sz="6000" dirty="0"/>
              <a:t>постановления;</a:t>
            </a:r>
            <a:br>
              <a:rPr lang="ru-RU" sz="6000" dirty="0"/>
            </a:br>
            <a:r>
              <a:rPr lang="ru-RU" sz="6000" dirty="0"/>
              <a:t>- данные о нотариусе;</a:t>
            </a:r>
            <a:br>
              <a:rPr lang="ru-RU" sz="6000" dirty="0"/>
            </a:br>
            <a:r>
              <a:rPr lang="ru-RU" sz="6000" dirty="0"/>
              <a:t>- данные о заинтересованном лице, выразившем просьбу о назначении экспертизы;</a:t>
            </a:r>
            <a:br>
              <a:rPr lang="ru-RU" sz="6000" dirty="0"/>
            </a:br>
            <a:r>
              <a:rPr lang="ru-RU" sz="6000" dirty="0"/>
              <a:t>- вид исследования и вопросы, по которым необходимо провести экспертизу;</a:t>
            </a:r>
            <a:br>
              <a:rPr lang="ru-RU" sz="6000" dirty="0"/>
            </a:br>
            <a:r>
              <a:rPr lang="ru-RU" sz="6000" dirty="0"/>
              <a:t>- сведения об экспертном учреждении или лице, проводящем экспертизу</a:t>
            </a:r>
            <a:r>
              <a:rPr lang="ru-RU" sz="6000" dirty="0" smtClean="0"/>
              <a:t>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5000" dirty="0"/>
              <a:t>Нотариус предупреждает эксперта об ответственности за дачу ложных заключений. После проведения экспертизы составляется акт и заключение эксперта. Под постановлением о назначении экспертизы должна стоять подпись и печать нотариуса. Акт подписывается участвующими в экспертизе лицами (в том числе и экспертом), а экспертное заключение - самим экспертом.</a:t>
            </a:r>
          </a:p>
        </p:txBody>
      </p:sp>
    </p:spTree>
    <p:extLst>
      <p:ext uri="{BB962C8B-B14F-4D97-AF65-F5344CB8AC3E}">
        <p14:creationId xmlns:p14="http://schemas.microsoft.com/office/powerpoint/2010/main" val="325893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303</Words>
  <Application>Microsoft Office PowerPoint</Application>
  <PresentationFormat>Экран (4:3)</PresentationFormat>
  <Paragraphs>85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Sanasoft Adver Shadow.kz</vt:lpstr>
      <vt:lpstr>Тема Office</vt:lpstr>
      <vt:lpstr>Обеспечение доказательств нотариусом</vt:lpstr>
      <vt:lpstr>Обеспечение доказательств нотариусом</vt:lpstr>
      <vt:lpstr>Обеспечение доказательств нотариусом</vt:lpstr>
      <vt:lpstr>Осмотр документов и предметов</vt:lpstr>
      <vt:lpstr>Осмотр места проишествия</vt:lpstr>
      <vt:lpstr>Осмотр залива квартиры</vt:lpstr>
      <vt:lpstr>Допрос свидетелей</vt:lpstr>
      <vt:lpstr>Допрос свидетелей</vt:lpstr>
      <vt:lpstr>Назначение экспертизы</vt:lpstr>
      <vt:lpstr>Проведение экспертизы</vt:lpstr>
      <vt:lpstr>Протоколы и постановления</vt:lpstr>
      <vt:lpstr>Обеспечение доказательств нотариусом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kan bota</dc:creator>
  <cp:lastModifiedBy>Канат</cp:lastModifiedBy>
  <cp:revision>45</cp:revision>
  <dcterms:modified xsi:type="dcterms:W3CDTF">2016-11-16T09:19:50Z</dcterms:modified>
</cp:coreProperties>
</file>