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7" r:id="rId4"/>
    <p:sldId id="276" r:id="rId5"/>
    <p:sldId id="258" r:id="rId6"/>
    <p:sldId id="260" r:id="rId7"/>
    <p:sldId id="261" r:id="rId8"/>
    <p:sldId id="262" r:id="rId9"/>
    <p:sldId id="277" r:id="rId10"/>
    <p:sldId id="264" r:id="rId11"/>
    <p:sldId id="265" r:id="rId12"/>
    <p:sldId id="266" r:id="rId13"/>
    <p:sldId id="270" r:id="rId14"/>
    <p:sldId id="271" r:id="rId15"/>
    <p:sldId id="272" r:id="rId16"/>
    <p:sldId id="273" r:id="rId17"/>
    <p:sldId id="274" r:id="rId18"/>
    <p:sldId id="275" r:id="rId19"/>
    <p:sldId id="278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BA52"/>
    <a:srgbClr val="363435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4" y="-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CBD6-F5B1-4587-8E0E-B15597DEC1FB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D54F-28D2-43F8-89FE-D88306F49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CBD6-F5B1-4587-8E0E-B15597DEC1FB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D54F-28D2-43F8-89FE-D88306F49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CBD6-F5B1-4587-8E0E-B15597DEC1FB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D54F-28D2-43F8-89FE-D88306F49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CBD6-F5B1-4587-8E0E-B15597DEC1FB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D54F-28D2-43F8-89FE-D88306F49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CBD6-F5B1-4587-8E0E-B15597DEC1FB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D54F-28D2-43F8-89FE-D88306F49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CBD6-F5B1-4587-8E0E-B15597DEC1FB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D54F-28D2-43F8-89FE-D88306F49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CBD6-F5B1-4587-8E0E-B15597DEC1FB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D54F-28D2-43F8-89FE-D88306F49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CBD6-F5B1-4587-8E0E-B15597DEC1FB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D54F-28D2-43F8-89FE-D88306F49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CBD6-F5B1-4587-8E0E-B15597DEC1FB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D54F-28D2-43F8-89FE-D88306F49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CBD6-F5B1-4587-8E0E-B15597DEC1FB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D54F-28D2-43F8-89FE-D88306F49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CBD6-F5B1-4587-8E0E-B15597DEC1FB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D54F-28D2-43F8-89FE-D88306F49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3435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ECBD6-F5B1-4587-8E0E-B15597DEC1FB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1D54F-28D2-43F8-89FE-D88306F49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87CA25C1A544B25EFFA6767F4272922F4F2FCC5C9B5503C98FC6C1D6FCE2FBB23AB9E96802D0157ACE8BF6BA1D1369F462C15A314C26TBv2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-214346" y="142858"/>
            <a:ext cx="10001320" cy="524014"/>
            <a:chOff x="-142908" y="262580"/>
            <a:chExt cx="10001320" cy="524014"/>
          </a:xfrm>
        </p:grpSpPr>
        <p:sp>
          <p:nvSpPr>
            <p:cNvPr id="7" name="TextBox 6"/>
            <p:cNvSpPr txBox="1"/>
            <p:nvPr/>
          </p:nvSpPr>
          <p:spPr>
            <a:xfrm>
              <a:off x="285720" y="262580"/>
              <a:ext cx="32147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</a:rPr>
                <a:t>Автоматизированное распределение </a:t>
              </a:r>
            </a:p>
            <a:p>
              <a:r>
                <a:rPr lang="ru-RU" sz="1400" dirty="0" smtClean="0">
                  <a:solidFill>
                    <a:schemeClr val="bg1"/>
                  </a:solidFill>
                </a:rPr>
                <a:t>поручений  по назначению: реалии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0" y="262580"/>
              <a:ext cx="9858412" cy="23154"/>
            </a:xfrm>
            <a:prstGeom prst="line">
              <a:avLst/>
            </a:prstGeom>
            <a:ln>
              <a:solidFill>
                <a:srgbClr val="EBBA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-142908" y="762646"/>
              <a:ext cx="9858444" cy="23154"/>
            </a:xfrm>
            <a:prstGeom prst="line">
              <a:avLst/>
            </a:prstGeom>
            <a:ln>
              <a:solidFill>
                <a:srgbClr val="EBBA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>
              <a:off x="-35751" y="535767"/>
              <a:ext cx="500066" cy="1588"/>
            </a:xfrm>
            <a:prstGeom prst="line">
              <a:avLst/>
            </a:prstGeom>
            <a:ln>
              <a:solidFill>
                <a:srgbClr val="EBBA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5400000">
              <a:off x="3179753" y="534973"/>
              <a:ext cx="500066" cy="1588"/>
            </a:xfrm>
            <a:prstGeom prst="line">
              <a:avLst/>
            </a:prstGeom>
            <a:ln>
              <a:solidFill>
                <a:srgbClr val="EBBA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Рисунок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1" y="259476"/>
            <a:ext cx="4429156" cy="476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-214346" y="142858"/>
            <a:ext cx="10001320" cy="524014"/>
            <a:chOff x="-142908" y="262580"/>
            <a:chExt cx="10001320" cy="524014"/>
          </a:xfrm>
        </p:grpSpPr>
        <p:sp>
          <p:nvSpPr>
            <p:cNvPr id="7" name="TextBox 6"/>
            <p:cNvSpPr txBox="1"/>
            <p:nvPr/>
          </p:nvSpPr>
          <p:spPr>
            <a:xfrm>
              <a:off x="285720" y="262580"/>
              <a:ext cx="32147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</a:rPr>
                <a:t>Автоматизированное распределение </a:t>
              </a:r>
            </a:p>
            <a:p>
              <a:r>
                <a:rPr lang="ru-RU" sz="1400" dirty="0" smtClean="0">
                  <a:solidFill>
                    <a:schemeClr val="bg1"/>
                  </a:solidFill>
                </a:rPr>
                <a:t>поручений  по назначению: реалии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0" y="262580"/>
              <a:ext cx="9858412" cy="23154"/>
            </a:xfrm>
            <a:prstGeom prst="line">
              <a:avLst/>
            </a:prstGeom>
            <a:ln>
              <a:solidFill>
                <a:srgbClr val="EBBA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-142908" y="762646"/>
              <a:ext cx="9858444" cy="23154"/>
            </a:xfrm>
            <a:prstGeom prst="line">
              <a:avLst/>
            </a:prstGeom>
            <a:ln>
              <a:solidFill>
                <a:srgbClr val="EBBA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>
              <a:off x="-35751" y="535767"/>
              <a:ext cx="500066" cy="1588"/>
            </a:xfrm>
            <a:prstGeom prst="line">
              <a:avLst/>
            </a:prstGeom>
            <a:ln>
              <a:solidFill>
                <a:srgbClr val="EBBA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5400000">
              <a:off x="3179753" y="534973"/>
              <a:ext cx="500066" cy="1588"/>
            </a:xfrm>
            <a:prstGeom prst="line">
              <a:avLst/>
            </a:prstGeom>
            <a:ln>
              <a:solidFill>
                <a:srgbClr val="EBBA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Рисунок 12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06737" y="240096"/>
            <a:ext cx="4245303" cy="476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1" y="240096"/>
            <a:ext cx="4429156" cy="476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-214346" y="142858"/>
            <a:ext cx="10001320" cy="524014"/>
            <a:chOff x="-142908" y="262580"/>
            <a:chExt cx="10001320" cy="524014"/>
          </a:xfrm>
        </p:grpSpPr>
        <p:sp>
          <p:nvSpPr>
            <p:cNvPr id="7" name="TextBox 6"/>
            <p:cNvSpPr txBox="1"/>
            <p:nvPr/>
          </p:nvSpPr>
          <p:spPr>
            <a:xfrm>
              <a:off x="285720" y="262580"/>
              <a:ext cx="32147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</a:rPr>
                <a:t>Автоматизированное распределение </a:t>
              </a:r>
            </a:p>
            <a:p>
              <a:r>
                <a:rPr lang="ru-RU" sz="1400" dirty="0" smtClean="0">
                  <a:solidFill>
                    <a:schemeClr val="bg1"/>
                  </a:solidFill>
                </a:rPr>
                <a:t>поручений  по назначению: реалии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0" y="262580"/>
              <a:ext cx="9858412" cy="23154"/>
            </a:xfrm>
            <a:prstGeom prst="line">
              <a:avLst/>
            </a:prstGeom>
            <a:ln>
              <a:solidFill>
                <a:srgbClr val="EBBA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-142908" y="762646"/>
              <a:ext cx="9858444" cy="23154"/>
            </a:xfrm>
            <a:prstGeom prst="line">
              <a:avLst/>
            </a:prstGeom>
            <a:ln>
              <a:solidFill>
                <a:srgbClr val="EBBA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>
              <a:off x="-35751" y="535767"/>
              <a:ext cx="500066" cy="1588"/>
            </a:xfrm>
            <a:prstGeom prst="line">
              <a:avLst/>
            </a:prstGeom>
            <a:ln>
              <a:solidFill>
                <a:srgbClr val="EBBA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5400000">
              <a:off x="3179753" y="534973"/>
              <a:ext cx="500066" cy="1588"/>
            </a:xfrm>
            <a:prstGeom prst="line">
              <a:avLst/>
            </a:prstGeom>
            <a:ln>
              <a:solidFill>
                <a:srgbClr val="EBBA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Рисунок 12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86182" y="285735"/>
            <a:ext cx="495303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306737" y="240096"/>
            <a:ext cx="4245303" cy="476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86182" y="285734"/>
            <a:ext cx="4953035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7"/>
          <p:cNvGrpSpPr/>
          <p:nvPr/>
        </p:nvGrpSpPr>
        <p:grpSpPr>
          <a:xfrm>
            <a:off x="-214346" y="142858"/>
            <a:ext cx="10001320" cy="524014"/>
            <a:chOff x="-142908" y="262580"/>
            <a:chExt cx="10001320" cy="524014"/>
          </a:xfrm>
        </p:grpSpPr>
        <p:sp>
          <p:nvSpPr>
            <p:cNvPr id="7" name="TextBox 6"/>
            <p:cNvSpPr txBox="1"/>
            <p:nvPr/>
          </p:nvSpPr>
          <p:spPr>
            <a:xfrm>
              <a:off x="285720" y="262580"/>
              <a:ext cx="32147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</a:rPr>
                <a:t>Автоматизированное распределение </a:t>
              </a:r>
            </a:p>
            <a:p>
              <a:r>
                <a:rPr lang="ru-RU" sz="1400" dirty="0" smtClean="0">
                  <a:solidFill>
                    <a:schemeClr val="bg1"/>
                  </a:solidFill>
                </a:rPr>
                <a:t>поручений  по назначению: реалии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0" y="262580"/>
              <a:ext cx="9858412" cy="23154"/>
            </a:xfrm>
            <a:prstGeom prst="line">
              <a:avLst/>
            </a:prstGeom>
            <a:ln>
              <a:solidFill>
                <a:srgbClr val="EBBA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-142908" y="762646"/>
              <a:ext cx="9858444" cy="23154"/>
            </a:xfrm>
            <a:prstGeom prst="line">
              <a:avLst/>
            </a:prstGeom>
            <a:ln>
              <a:solidFill>
                <a:srgbClr val="EBBA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>
              <a:off x="-35751" y="535767"/>
              <a:ext cx="500066" cy="1588"/>
            </a:xfrm>
            <a:prstGeom prst="line">
              <a:avLst/>
            </a:prstGeom>
            <a:ln>
              <a:solidFill>
                <a:srgbClr val="EBBA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5400000">
              <a:off x="3179753" y="534973"/>
              <a:ext cx="500066" cy="1588"/>
            </a:xfrm>
            <a:prstGeom prst="line">
              <a:avLst/>
            </a:prstGeom>
            <a:ln>
              <a:solidFill>
                <a:srgbClr val="EBBA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Рисунок 12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932973" y="285735"/>
            <a:ext cx="465945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32973" y="285734"/>
            <a:ext cx="4659453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7"/>
          <p:cNvGrpSpPr/>
          <p:nvPr/>
        </p:nvGrpSpPr>
        <p:grpSpPr>
          <a:xfrm>
            <a:off x="-214346" y="142858"/>
            <a:ext cx="10001320" cy="524014"/>
            <a:chOff x="-142908" y="262580"/>
            <a:chExt cx="10001320" cy="524014"/>
          </a:xfrm>
        </p:grpSpPr>
        <p:sp>
          <p:nvSpPr>
            <p:cNvPr id="7" name="TextBox 6"/>
            <p:cNvSpPr txBox="1"/>
            <p:nvPr/>
          </p:nvSpPr>
          <p:spPr>
            <a:xfrm>
              <a:off x="285720" y="262580"/>
              <a:ext cx="32147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</a:rPr>
                <a:t>Автоматизированное распределение </a:t>
              </a:r>
            </a:p>
            <a:p>
              <a:r>
                <a:rPr lang="ru-RU" sz="1400" dirty="0" smtClean="0">
                  <a:solidFill>
                    <a:schemeClr val="bg1"/>
                  </a:solidFill>
                </a:rPr>
                <a:t>поручений  по назначению: реалии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0" y="262580"/>
              <a:ext cx="9858412" cy="23154"/>
            </a:xfrm>
            <a:prstGeom prst="line">
              <a:avLst/>
            </a:prstGeom>
            <a:ln>
              <a:solidFill>
                <a:srgbClr val="EBBA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-142908" y="762646"/>
              <a:ext cx="9858444" cy="23154"/>
            </a:xfrm>
            <a:prstGeom prst="line">
              <a:avLst/>
            </a:prstGeom>
            <a:ln>
              <a:solidFill>
                <a:srgbClr val="EBBA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>
              <a:off x="-35751" y="535767"/>
              <a:ext cx="500066" cy="1588"/>
            </a:xfrm>
            <a:prstGeom prst="line">
              <a:avLst/>
            </a:prstGeom>
            <a:ln>
              <a:solidFill>
                <a:srgbClr val="EBBA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5400000">
              <a:off x="3179753" y="534973"/>
              <a:ext cx="500066" cy="1588"/>
            </a:xfrm>
            <a:prstGeom prst="line">
              <a:avLst/>
            </a:prstGeom>
            <a:ln>
              <a:solidFill>
                <a:srgbClr val="EBBA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Рисунок 12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001781" y="285735"/>
            <a:ext cx="452183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01781" y="285734"/>
            <a:ext cx="4521837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7"/>
          <p:cNvGrpSpPr/>
          <p:nvPr/>
        </p:nvGrpSpPr>
        <p:grpSpPr>
          <a:xfrm>
            <a:off x="-214346" y="142858"/>
            <a:ext cx="10001320" cy="524014"/>
            <a:chOff x="-142908" y="262580"/>
            <a:chExt cx="10001320" cy="524014"/>
          </a:xfrm>
        </p:grpSpPr>
        <p:sp>
          <p:nvSpPr>
            <p:cNvPr id="7" name="TextBox 6"/>
            <p:cNvSpPr txBox="1"/>
            <p:nvPr/>
          </p:nvSpPr>
          <p:spPr>
            <a:xfrm>
              <a:off x="285720" y="262580"/>
              <a:ext cx="32147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</a:rPr>
                <a:t>Автоматизированное распределение </a:t>
              </a:r>
            </a:p>
            <a:p>
              <a:r>
                <a:rPr lang="ru-RU" sz="1400" dirty="0" smtClean="0">
                  <a:solidFill>
                    <a:schemeClr val="bg1"/>
                  </a:solidFill>
                </a:rPr>
                <a:t>поручений  по назначению: реалии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0" y="262580"/>
              <a:ext cx="9858412" cy="23154"/>
            </a:xfrm>
            <a:prstGeom prst="line">
              <a:avLst/>
            </a:prstGeom>
            <a:ln>
              <a:solidFill>
                <a:srgbClr val="EBBA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-142908" y="762646"/>
              <a:ext cx="9858444" cy="23154"/>
            </a:xfrm>
            <a:prstGeom prst="line">
              <a:avLst/>
            </a:prstGeom>
            <a:ln>
              <a:solidFill>
                <a:srgbClr val="EBBA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>
              <a:off x="-35751" y="535767"/>
              <a:ext cx="500066" cy="1588"/>
            </a:xfrm>
            <a:prstGeom prst="line">
              <a:avLst/>
            </a:prstGeom>
            <a:ln>
              <a:solidFill>
                <a:srgbClr val="EBBA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5400000">
              <a:off x="3179753" y="534973"/>
              <a:ext cx="500066" cy="1588"/>
            </a:xfrm>
            <a:prstGeom prst="line">
              <a:avLst/>
            </a:prstGeom>
            <a:ln>
              <a:solidFill>
                <a:srgbClr val="EBBA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Рисунок 12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486790" y="285734"/>
            <a:ext cx="555181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-214346" y="142858"/>
            <a:ext cx="10001320" cy="524014"/>
            <a:chOff x="-142908" y="262580"/>
            <a:chExt cx="10001320" cy="524014"/>
          </a:xfrm>
        </p:grpSpPr>
        <p:sp>
          <p:nvSpPr>
            <p:cNvPr id="7" name="TextBox 6"/>
            <p:cNvSpPr txBox="1"/>
            <p:nvPr/>
          </p:nvSpPr>
          <p:spPr>
            <a:xfrm>
              <a:off x="285720" y="262580"/>
              <a:ext cx="32147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</a:rPr>
                <a:t>Автоматизированное распределение поручений по назначению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0" y="262580"/>
              <a:ext cx="9858412" cy="23154"/>
            </a:xfrm>
            <a:prstGeom prst="line">
              <a:avLst/>
            </a:prstGeom>
            <a:ln>
              <a:solidFill>
                <a:srgbClr val="EBBA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-142908" y="762646"/>
              <a:ext cx="9858444" cy="23154"/>
            </a:xfrm>
            <a:prstGeom prst="line">
              <a:avLst/>
            </a:prstGeom>
            <a:ln>
              <a:solidFill>
                <a:srgbClr val="EBBA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>
              <a:off x="-35751" y="535767"/>
              <a:ext cx="500066" cy="1588"/>
            </a:xfrm>
            <a:prstGeom prst="line">
              <a:avLst/>
            </a:prstGeom>
            <a:ln>
              <a:solidFill>
                <a:srgbClr val="EBBA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5400000">
              <a:off x="3179753" y="534973"/>
              <a:ext cx="500066" cy="1588"/>
            </a:xfrm>
            <a:prstGeom prst="line">
              <a:avLst/>
            </a:prstGeom>
            <a:ln>
              <a:solidFill>
                <a:srgbClr val="EBBA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Группа 57"/>
          <p:cNvGrpSpPr/>
          <p:nvPr/>
        </p:nvGrpSpPr>
        <p:grpSpPr>
          <a:xfrm>
            <a:off x="0" y="857238"/>
            <a:ext cx="9144000" cy="2214578"/>
            <a:chOff x="0" y="928676"/>
            <a:chExt cx="9144000" cy="2214578"/>
          </a:xfrm>
        </p:grpSpPr>
        <p:sp>
          <p:nvSpPr>
            <p:cNvPr id="12" name="TextBox 11"/>
            <p:cNvSpPr txBox="1"/>
            <p:nvPr/>
          </p:nvSpPr>
          <p:spPr>
            <a:xfrm>
              <a:off x="0" y="978089"/>
              <a:ext cx="914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cap="all" dirty="0" smtClean="0">
                  <a:solidFill>
                    <a:schemeClr val="bg1"/>
                  </a:solidFill>
                </a:rPr>
                <a:t>Портал Федеральной палаты адвокатов РФ</a:t>
              </a:r>
              <a:endParaRPr lang="ru-RU" sz="1400" cap="all" dirty="0">
                <a:solidFill>
                  <a:schemeClr val="bg1"/>
                </a:solidFill>
              </a:endParaRPr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2857488" y="1857370"/>
              <a:ext cx="3429024" cy="573092"/>
              <a:chOff x="2857488" y="2215354"/>
              <a:chExt cx="3429024" cy="573092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2857488" y="2348012"/>
                <a:ext cx="3429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cap="all" dirty="0" smtClean="0">
                    <a:solidFill>
                      <a:schemeClr val="bg1"/>
                    </a:solidFill>
                  </a:rPr>
                  <a:t>Механизм распределения</a:t>
                </a:r>
                <a:endParaRPr lang="ru-RU" sz="1400" cap="all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1" name="Группа 20"/>
              <p:cNvGrpSpPr/>
              <p:nvPr/>
            </p:nvGrpSpPr>
            <p:grpSpPr>
              <a:xfrm>
                <a:off x="3106330" y="2215354"/>
                <a:ext cx="2931340" cy="573092"/>
                <a:chOff x="3213884" y="2215354"/>
                <a:chExt cx="2931340" cy="573092"/>
              </a:xfrm>
            </p:grpSpPr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 rot="5400000" flipH="1" flipV="1">
                  <a:off x="2964645" y="2465387"/>
                  <a:ext cx="500066" cy="1588"/>
                </a:xfrm>
                <a:prstGeom prst="line">
                  <a:avLst/>
                </a:prstGeom>
                <a:ln w="190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 стрелкой 17"/>
                <p:cNvCxnSpPr/>
                <p:nvPr/>
              </p:nvCxnSpPr>
              <p:spPr>
                <a:xfrm>
                  <a:off x="3214678" y="2215354"/>
                  <a:ext cx="2928958" cy="1588"/>
                </a:xfrm>
                <a:prstGeom prst="straightConnector1">
                  <a:avLst/>
                </a:prstGeom>
                <a:ln w="19050">
                  <a:solidFill>
                    <a:srgbClr val="FFFFFF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rot="5400000" flipH="1" flipV="1">
                  <a:off x="5894397" y="2536031"/>
                  <a:ext cx="500066" cy="1588"/>
                </a:xfrm>
                <a:prstGeom prst="line">
                  <a:avLst/>
                </a:prstGeom>
                <a:ln w="190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Прямая со стрелкой 19"/>
                <p:cNvCxnSpPr/>
                <p:nvPr/>
              </p:nvCxnSpPr>
              <p:spPr>
                <a:xfrm flipH="1">
                  <a:off x="3214678" y="2786858"/>
                  <a:ext cx="2928958" cy="1588"/>
                </a:xfrm>
                <a:prstGeom prst="straightConnector1">
                  <a:avLst/>
                </a:prstGeom>
                <a:ln w="19050">
                  <a:solidFill>
                    <a:srgbClr val="FFFFFF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" name="Группа 48"/>
            <p:cNvGrpSpPr/>
            <p:nvPr/>
          </p:nvGrpSpPr>
          <p:grpSpPr>
            <a:xfrm>
              <a:off x="2714612" y="1324267"/>
              <a:ext cx="1857388" cy="461665"/>
              <a:chOff x="2643174" y="1610019"/>
              <a:chExt cx="1857388" cy="461665"/>
            </a:xfrm>
          </p:grpSpPr>
          <p:sp>
            <p:nvSpPr>
              <p:cNvPr id="23" name="Прямоугольник 22"/>
              <p:cNvSpPr/>
              <p:nvPr/>
            </p:nvSpPr>
            <p:spPr>
              <a:xfrm>
                <a:off x="2643174" y="1648844"/>
                <a:ext cx="1836000" cy="42284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786050" y="1610019"/>
                <a:ext cx="17145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 smtClean="0">
                    <a:solidFill>
                      <a:schemeClr val="bg1"/>
                    </a:solidFill>
                  </a:rPr>
                  <a:t>Личный кабинет</a:t>
                </a:r>
              </a:p>
              <a:p>
                <a:pPr algn="ctr"/>
                <a:r>
                  <a:rPr lang="ru-RU" sz="1200" dirty="0" smtClean="0">
                    <a:solidFill>
                      <a:schemeClr val="bg1"/>
                    </a:solidFill>
                  </a:rPr>
                  <a:t>адвоката</a:t>
                </a:r>
                <a:endParaRPr lang="ru-RU" sz="12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8" name="Рисунок 37" descr="человек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flipH="1">
                <a:off x="2782090" y="1714494"/>
                <a:ext cx="218274" cy="269113"/>
              </a:xfrm>
              <a:prstGeom prst="rect">
                <a:avLst/>
              </a:prstGeom>
            </p:spPr>
          </p:pic>
        </p:grpSp>
        <p:grpSp>
          <p:nvGrpSpPr>
            <p:cNvPr id="46" name="Группа 45"/>
            <p:cNvGrpSpPr/>
            <p:nvPr/>
          </p:nvGrpSpPr>
          <p:grpSpPr>
            <a:xfrm>
              <a:off x="1500166" y="1357304"/>
              <a:ext cx="1143008" cy="1620000"/>
              <a:chOff x="928662" y="1643056"/>
              <a:chExt cx="1143008" cy="1620000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928662" y="1643056"/>
                <a:ext cx="1143008" cy="1620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7" name="Рисунок 36" descr="телефон.png"/>
              <p:cNvPicPr>
                <a:picLocks noChangeAspect="1"/>
              </p:cNvPicPr>
              <p:nvPr/>
            </p:nvPicPr>
            <p:blipFill>
              <a:blip r:embed="rId4" cstate="print"/>
              <a:srcRect l="32420" t="26250" r="31334" b="26527"/>
              <a:stretch>
                <a:fillRect/>
              </a:stretch>
            </p:blipFill>
            <p:spPr>
              <a:xfrm>
                <a:off x="1233324" y="2285998"/>
                <a:ext cx="533684" cy="857256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928662" y="1643056"/>
                <a:ext cx="1143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 smtClean="0">
                    <a:solidFill>
                      <a:schemeClr val="bg1"/>
                    </a:solidFill>
                  </a:rPr>
                  <a:t>Мобильное приложение адвоката</a:t>
                </a:r>
                <a:endParaRPr lang="ru-RU" sz="12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6" name="Рисунок 35" descr="андроид.png"/>
              <p:cNvPicPr>
                <a:picLocks noChangeAspect="1"/>
              </p:cNvPicPr>
              <p:nvPr/>
            </p:nvPicPr>
            <p:blipFill>
              <a:blip r:embed="rId5" cstate="print"/>
              <a:srcRect l="29451" t="29167" r="27739" b="29166"/>
              <a:stretch>
                <a:fillRect/>
              </a:stretch>
            </p:blipFill>
            <p:spPr>
              <a:xfrm>
                <a:off x="1410869" y="2500312"/>
                <a:ext cx="178595" cy="214314"/>
              </a:xfrm>
              <a:prstGeom prst="rect">
                <a:avLst/>
              </a:prstGeom>
            </p:spPr>
          </p:pic>
          <p:pic>
            <p:nvPicPr>
              <p:cNvPr id="39" name="Рисунок 38" descr="яблоко.png"/>
              <p:cNvPicPr>
                <a:picLocks noChangeAspect="1"/>
              </p:cNvPicPr>
              <p:nvPr/>
            </p:nvPicPr>
            <p:blipFill>
              <a:blip r:embed="rId6" cstate="print"/>
              <a:srcRect l="28136" t="30428" r="24970" b="31537"/>
              <a:stretch>
                <a:fillRect/>
              </a:stretch>
            </p:blipFill>
            <p:spPr>
              <a:xfrm>
                <a:off x="1393009" y="2714626"/>
                <a:ext cx="214314" cy="214314"/>
              </a:xfrm>
              <a:prstGeom prst="rect">
                <a:avLst/>
              </a:prstGeom>
            </p:spPr>
          </p:pic>
        </p:grpSp>
        <p:grpSp>
          <p:nvGrpSpPr>
            <p:cNvPr id="47" name="Группа 46"/>
            <p:cNvGrpSpPr/>
            <p:nvPr/>
          </p:nvGrpSpPr>
          <p:grpSpPr>
            <a:xfrm>
              <a:off x="6572264" y="1357304"/>
              <a:ext cx="1143008" cy="1620000"/>
              <a:chOff x="7143768" y="1643056"/>
              <a:chExt cx="1143008" cy="1620000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7143768" y="1643056"/>
                <a:ext cx="1143008" cy="1620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143768" y="1643056"/>
                <a:ext cx="1143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 smtClean="0">
                    <a:solidFill>
                      <a:schemeClr val="bg1"/>
                    </a:solidFill>
                  </a:rPr>
                  <a:t>Мобильное приложение заявителя</a:t>
                </a:r>
                <a:endParaRPr lang="ru-RU" sz="12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0" name="Рисунок 39" descr="телефон.png"/>
              <p:cNvPicPr>
                <a:picLocks noChangeAspect="1"/>
              </p:cNvPicPr>
              <p:nvPr/>
            </p:nvPicPr>
            <p:blipFill>
              <a:blip r:embed="rId4" cstate="print"/>
              <a:srcRect l="32420" t="26250" r="31334" b="26527"/>
              <a:stretch>
                <a:fillRect/>
              </a:stretch>
            </p:blipFill>
            <p:spPr>
              <a:xfrm>
                <a:off x="7448430" y="2285998"/>
                <a:ext cx="533684" cy="857256"/>
              </a:xfrm>
              <a:prstGeom prst="rect">
                <a:avLst/>
              </a:prstGeom>
            </p:spPr>
          </p:pic>
          <p:pic>
            <p:nvPicPr>
              <p:cNvPr id="41" name="Рисунок 40" descr="андроид.png"/>
              <p:cNvPicPr>
                <a:picLocks noChangeAspect="1"/>
              </p:cNvPicPr>
              <p:nvPr/>
            </p:nvPicPr>
            <p:blipFill>
              <a:blip r:embed="rId5" cstate="print"/>
              <a:srcRect l="29451" t="29167" r="27739" b="29166"/>
              <a:stretch>
                <a:fillRect/>
              </a:stretch>
            </p:blipFill>
            <p:spPr>
              <a:xfrm>
                <a:off x="7625975" y="2500312"/>
                <a:ext cx="178595" cy="214314"/>
              </a:xfrm>
              <a:prstGeom prst="rect">
                <a:avLst/>
              </a:prstGeom>
            </p:spPr>
          </p:pic>
          <p:pic>
            <p:nvPicPr>
              <p:cNvPr id="42" name="Рисунок 41" descr="яблоко.png"/>
              <p:cNvPicPr>
                <a:picLocks noChangeAspect="1"/>
              </p:cNvPicPr>
              <p:nvPr/>
            </p:nvPicPr>
            <p:blipFill>
              <a:blip r:embed="rId6" cstate="print"/>
              <a:srcRect l="28136" t="30428" r="24970" b="31537"/>
              <a:stretch>
                <a:fillRect/>
              </a:stretch>
            </p:blipFill>
            <p:spPr>
              <a:xfrm>
                <a:off x="7608115" y="2714626"/>
                <a:ext cx="214314" cy="214314"/>
              </a:xfrm>
              <a:prstGeom prst="rect">
                <a:avLst/>
              </a:prstGeom>
            </p:spPr>
          </p:pic>
        </p:grpSp>
        <p:grpSp>
          <p:nvGrpSpPr>
            <p:cNvPr id="48" name="Группа 47"/>
            <p:cNvGrpSpPr/>
            <p:nvPr/>
          </p:nvGrpSpPr>
          <p:grpSpPr>
            <a:xfrm>
              <a:off x="2714612" y="2500312"/>
              <a:ext cx="1857388" cy="465037"/>
              <a:chOff x="2643174" y="2857502"/>
              <a:chExt cx="1857388" cy="465037"/>
            </a:xfrm>
          </p:grpSpPr>
          <p:sp>
            <p:nvSpPr>
              <p:cNvPr id="26" name="Прямоугольник 25"/>
              <p:cNvSpPr/>
              <p:nvPr/>
            </p:nvSpPr>
            <p:spPr>
              <a:xfrm>
                <a:off x="2643174" y="2890539"/>
                <a:ext cx="1837124" cy="432000"/>
              </a:xfrm>
              <a:prstGeom prst="rect">
                <a:avLst/>
              </a:prstGeom>
              <a:solidFill>
                <a:srgbClr val="EBBA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786050" y="2857502"/>
                <a:ext cx="17145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 smtClean="0">
                    <a:solidFill>
                      <a:schemeClr val="bg1"/>
                    </a:solidFill>
                  </a:rPr>
                  <a:t>Личный кабинет</a:t>
                </a:r>
              </a:p>
              <a:p>
                <a:pPr algn="ctr"/>
                <a:r>
                  <a:rPr lang="ru-RU" sz="1200" dirty="0" smtClean="0">
                    <a:solidFill>
                      <a:schemeClr val="bg1"/>
                    </a:solidFill>
                  </a:rPr>
                  <a:t>АП</a:t>
                </a:r>
                <a:endParaRPr lang="ru-RU" sz="12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3" name="Рисунок 42" descr="человек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flipH="1">
                <a:off x="2782090" y="2961977"/>
                <a:ext cx="218274" cy="269113"/>
              </a:xfrm>
              <a:prstGeom prst="rect">
                <a:avLst/>
              </a:prstGeom>
            </p:spPr>
          </p:pic>
        </p:grpSp>
        <p:grpSp>
          <p:nvGrpSpPr>
            <p:cNvPr id="50" name="Группа 49"/>
            <p:cNvGrpSpPr/>
            <p:nvPr/>
          </p:nvGrpSpPr>
          <p:grpSpPr>
            <a:xfrm>
              <a:off x="4643438" y="1324267"/>
              <a:ext cx="1857388" cy="461665"/>
              <a:chOff x="4714876" y="1610019"/>
              <a:chExt cx="1857388" cy="461665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4714876" y="1648844"/>
                <a:ext cx="1857388" cy="42284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714876" y="1610019"/>
                <a:ext cx="17145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 smtClean="0">
                    <a:solidFill>
                      <a:schemeClr val="bg1"/>
                    </a:solidFill>
                  </a:rPr>
                  <a:t>Личный кабинет</a:t>
                </a:r>
              </a:p>
              <a:p>
                <a:pPr algn="ctr"/>
                <a:r>
                  <a:rPr lang="ru-RU" sz="1200" dirty="0" smtClean="0">
                    <a:solidFill>
                      <a:schemeClr val="bg1"/>
                    </a:solidFill>
                  </a:rPr>
                  <a:t>заявителя</a:t>
                </a:r>
                <a:endParaRPr lang="ru-RU" sz="12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4" name="Рисунок 43" descr="человек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flipH="1">
                <a:off x="6215074" y="1714494"/>
                <a:ext cx="218274" cy="269113"/>
              </a:xfrm>
              <a:prstGeom prst="rect">
                <a:avLst/>
              </a:prstGeom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4643438" y="2500312"/>
              <a:ext cx="1857388" cy="465037"/>
              <a:chOff x="4714876" y="2857502"/>
              <a:chExt cx="1857388" cy="465037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4714876" y="2890539"/>
                <a:ext cx="1857388" cy="432000"/>
              </a:xfrm>
              <a:prstGeom prst="rect">
                <a:avLst/>
              </a:prstGeom>
              <a:solidFill>
                <a:srgbClr val="EBBA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714876" y="2857502"/>
                <a:ext cx="17145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 smtClean="0">
                    <a:solidFill>
                      <a:schemeClr val="bg1"/>
                    </a:solidFill>
                  </a:rPr>
                  <a:t>Личный кабинет</a:t>
                </a:r>
              </a:p>
              <a:p>
                <a:pPr algn="ctr"/>
                <a:r>
                  <a:rPr lang="ru-RU" sz="1200" dirty="0" smtClean="0">
                    <a:solidFill>
                      <a:schemeClr val="bg1"/>
                    </a:solidFill>
                  </a:rPr>
                  <a:t>ФПА РФ</a:t>
                </a:r>
                <a:endParaRPr lang="ru-RU" sz="12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5" name="Рисунок 44" descr="человек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flipH="1">
                <a:off x="6215074" y="2961977"/>
                <a:ext cx="218274" cy="269113"/>
              </a:xfrm>
              <a:prstGeom prst="rect">
                <a:avLst/>
              </a:prstGeom>
            </p:spPr>
          </p:pic>
        </p:grpSp>
        <p:sp>
          <p:nvSpPr>
            <p:cNvPr id="53" name="Прямоугольник 52"/>
            <p:cNvSpPr/>
            <p:nvPr/>
          </p:nvSpPr>
          <p:spPr>
            <a:xfrm flipH="1">
              <a:off x="1285852" y="928676"/>
              <a:ext cx="6643734" cy="221457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1285852" y="3357568"/>
            <a:ext cx="6643734" cy="1071570"/>
            <a:chOff x="1285852" y="3429006"/>
            <a:chExt cx="6643734" cy="1071570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4929190" y="3929072"/>
              <a:ext cx="2786082" cy="432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1500166" y="3929072"/>
              <a:ext cx="2786082" cy="432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1535885" y="3500444"/>
              <a:ext cx="27146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cap="all" dirty="0" smtClean="0">
                  <a:solidFill>
                    <a:schemeClr val="bg1"/>
                  </a:solidFill>
                </a:rPr>
                <a:t>Судебная система</a:t>
              </a:r>
              <a:endParaRPr lang="ru-RU" sz="1400" cap="all" dirty="0">
                <a:solidFill>
                  <a:schemeClr val="bg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143108" y="392907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363435"/>
                  </a:solidFill>
                </a:rPr>
                <a:t>УКОП</a:t>
              </a: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4964909" y="3500444"/>
              <a:ext cx="27146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cap="all" dirty="0" smtClean="0">
                  <a:solidFill>
                    <a:schemeClr val="bg1"/>
                  </a:solidFill>
                </a:rPr>
                <a:t>Следственные органы</a:t>
              </a:r>
              <a:endParaRPr lang="ru-RU" sz="1400" cap="all" dirty="0">
                <a:solidFill>
                  <a:schemeClr val="bg1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393537" y="3929072"/>
              <a:ext cx="1857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363435"/>
                  </a:solidFill>
                </a:rPr>
                <a:t>УКОП СК</a:t>
              </a:r>
            </a:p>
          </p:txBody>
        </p:sp>
        <p:sp>
          <p:nvSpPr>
            <p:cNvPr id="67" name="Прямоугольник 66"/>
            <p:cNvSpPr/>
            <p:nvPr/>
          </p:nvSpPr>
          <p:spPr>
            <a:xfrm flipH="1" flipV="1">
              <a:off x="1285852" y="3429006"/>
              <a:ext cx="3214710" cy="107157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 flipH="1" flipV="1">
              <a:off x="4714876" y="3429006"/>
              <a:ext cx="3214710" cy="107157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928794" y="4572014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Для АП, где нет своего решения, можно использовать готовое решение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Для АП, где есть свое решение, предусматривается возможность интеграции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428992" y="263709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Распределение по ст. 50 УПК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263709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Экосистема адвокатуры России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-71438" y="142858"/>
            <a:ext cx="9858412" cy="23154"/>
          </a:xfrm>
          <a:prstGeom prst="line">
            <a:avLst/>
          </a:prstGeom>
          <a:ln>
            <a:solidFill>
              <a:srgbClr val="EBB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-214346" y="642924"/>
            <a:ext cx="9858444" cy="23154"/>
          </a:xfrm>
          <a:prstGeom prst="line">
            <a:avLst/>
          </a:prstGeom>
          <a:ln>
            <a:solidFill>
              <a:srgbClr val="EBB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-107189" y="416045"/>
            <a:ext cx="500066" cy="1588"/>
          </a:xfrm>
          <a:prstGeom prst="line">
            <a:avLst/>
          </a:prstGeom>
          <a:ln>
            <a:solidFill>
              <a:srgbClr val="EBB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3108315" y="415251"/>
            <a:ext cx="500066" cy="1588"/>
          </a:xfrm>
          <a:prstGeom prst="line">
            <a:avLst/>
          </a:prstGeom>
          <a:ln>
            <a:solidFill>
              <a:srgbClr val="EBB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2893" y="1049527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cap="all" dirty="0" smtClean="0">
                <a:solidFill>
                  <a:schemeClr val="bg1"/>
                </a:solidFill>
              </a:rPr>
              <a:t>Прикладные подсистемы</a:t>
            </a:r>
            <a:endParaRPr lang="ru-RU" sz="1400" cap="all" dirty="0">
              <a:solidFill>
                <a:schemeClr val="bg1"/>
              </a:solidFill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357158" y="1818968"/>
            <a:ext cx="4643470" cy="2252980"/>
            <a:chOff x="214282" y="1604654"/>
            <a:chExt cx="4643470" cy="225298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214282" y="1604654"/>
              <a:ext cx="1500198" cy="68134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Подсистема электронного документооборота</a:t>
              </a:r>
              <a:endParaRPr lang="ru-RU" sz="1200" dirty="0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214282" y="2390472"/>
              <a:ext cx="1500198" cy="68134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Подсистема </a:t>
              </a:r>
              <a:r>
                <a:rPr lang="ru-RU" sz="1200" dirty="0" err="1" smtClean="0"/>
                <a:t>вебконференций</a:t>
              </a:r>
              <a:endParaRPr lang="ru-RU" sz="1200" dirty="0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214282" y="3176290"/>
              <a:ext cx="1500198" cy="68134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50" dirty="0" smtClean="0"/>
                <a:t>Межведомственное </a:t>
              </a:r>
              <a:r>
                <a:rPr lang="ru-RU" sz="1200" dirty="0" smtClean="0"/>
                <a:t>взаимодействие</a:t>
              </a:r>
            </a:p>
            <a:p>
              <a:pPr algn="ctr"/>
              <a:r>
                <a:rPr lang="ru-RU" sz="1200" dirty="0" smtClean="0"/>
                <a:t>(СМЭВ МЭДО)</a:t>
              </a:r>
              <a:endParaRPr lang="ru-RU" sz="1200" dirty="0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1785918" y="1604654"/>
              <a:ext cx="1500198" cy="68134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51 статья,</a:t>
              </a:r>
            </a:p>
            <a:p>
              <a:pPr algn="ctr"/>
              <a:r>
                <a:rPr lang="ru-RU" sz="1200" dirty="0" smtClean="0"/>
                <a:t>Портал ФПА РФ</a:t>
              </a:r>
              <a:endParaRPr lang="ru-RU" sz="1200" dirty="0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3357554" y="1604654"/>
              <a:ext cx="1500198" cy="68134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Подсистема федерального реестра</a:t>
              </a:r>
              <a:endParaRPr lang="ru-RU" sz="1200" dirty="0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1785918" y="3176290"/>
              <a:ext cx="1500198" cy="68134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Информационно-аналитическая подсистема</a:t>
              </a:r>
              <a:endParaRPr lang="ru-RU" sz="1200" dirty="0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357554" y="3176290"/>
              <a:ext cx="1500198" cy="68134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Подсистема обучения, </a:t>
              </a:r>
              <a:r>
                <a:rPr lang="ru-RU" sz="1200" dirty="0" err="1" smtClean="0"/>
                <a:t>повыше-ния</a:t>
              </a:r>
              <a:r>
                <a:rPr lang="ru-RU" sz="1200" dirty="0" smtClean="0"/>
                <a:t> квалификации</a:t>
              </a:r>
              <a:endParaRPr lang="ru-RU" sz="1200" dirty="0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3357554" y="2390472"/>
              <a:ext cx="1500198" cy="68134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err="1" smtClean="0"/>
                <a:t>Видео-конференцсвязь</a:t>
              </a:r>
              <a:endParaRPr lang="ru-RU" sz="12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85918" y="2546478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ФПА и РПА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5357818" y="1049527"/>
            <a:ext cx="3643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Центр обработки данных 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и обеспечивающие подсистемы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6794" y="1785932"/>
            <a:ext cx="2271420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" name="TextBox 77"/>
          <p:cNvSpPr txBox="1"/>
          <p:nvPr/>
        </p:nvSpPr>
        <p:spPr>
          <a:xfrm>
            <a:off x="3428992" y="142858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Создание комплексной информационной адвокатуры России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263709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Экосистема адвокатуры России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-71438" y="142858"/>
            <a:ext cx="9858412" cy="23154"/>
          </a:xfrm>
          <a:prstGeom prst="line">
            <a:avLst/>
          </a:prstGeom>
          <a:ln>
            <a:solidFill>
              <a:srgbClr val="EBB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-214346" y="642924"/>
            <a:ext cx="9858444" cy="23154"/>
          </a:xfrm>
          <a:prstGeom prst="line">
            <a:avLst/>
          </a:prstGeom>
          <a:ln>
            <a:solidFill>
              <a:srgbClr val="EBB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-107189" y="416045"/>
            <a:ext cx="500066" cy="1588"/>
          </a:xfrm>
          <a:prstGeom prst="line">
            <a:avLst/>
          </a:prstGeom>
          <a:ln>
            <a:solidFill>
              <a:srgbClr val="EBB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3108315" y="415251"/>
            <a:ext cx="500066" cy="1588"/>
          </a:xfrm>
          <a:prstGeom prst="line">
            <a:avLst/>
          </a:prstGeom>
          <a:ln>
            <a:solidFill>
              <a:srgbClr val="EBB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428992" y="263709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Межведомственное взаимодействие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64447" y="928676"/>
            <a:ext cx="1785950" cy="6813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Федеральная служба судебных приставов</a:t>
            </a:r>
            <a:endParaRPr lang="ru-RU" sz="12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1464447" y="1714494"/>
            <a:ext cx="1785950" cy="6813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Федеральная служба исполнения наказаний (включая СИЗО)</a:t>
            </a:r>
            <a:endParaRPr lang="ru-RU" sz="12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464447" y="2500312"/>
            <a:ext cx="1785950" cy="6813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 smtClean="0"/>
              <a:t>ФГУП «Почта России»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464447" y="3305331"/>
            <a:ext cx="1785950" cy="6813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Федеральные реестры</a:t>
            </a:r>
            <a:endParaRPr lang="ru-RU" sz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464447" y="4110350"/>
            <a:ext cx="1785950" cy="6813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 smtClean="0"/>
              <a:t>Федеральное казначейство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679025" y="928676"/>
            <a:ext cx="1785950" cy="6813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438 судебных участков мировых судей</a:t>
            </a:r>
            <a:endParaRPr lang="ru-RU" sz="1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679025" y="3305331"/>
            <a:ext cx="1785950" cy="6813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 smtClean="0"/>
              <a:t>Судебный департамент при Верховном суде РФ</a:t>
            </a:r>
            <a:endParaRPr lang="ru-RU" sz="1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679025" y="4110350"/>
            <a:ext cx="1785950" cy="6813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Управление Судебного департамента</a:t>
            </a:r>
            <a:endParaRPr lang="ru-RU" sz="1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893603" y="928676"/>
            <a:ext cx="1785950" cy="6813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Прокуратура РФ</a:t>
            </a:r>
            <a:endParaRPr lang="ru-RU" sz="1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893603" y="1714494"/>
            <a:ext cx="1785950" cy="6813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Следственный комитет</a:t>
            </a:r>
            <a:endParaRPr lang="ru-RU" sz="1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893603" y="2500312"/>
            <a:ext cx="1785950" cy="6813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 smtClean="0"/>
              <a:t>Федеральная налоговая служба</a:t>
            </a:r>
            <a:endParaRPr lang="ru-RU" sz="1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893603" y="3305331"/>
            <a:ext cx="1785950" cy="6813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Переводчики, эксперты и другие участники судебного процесса</a:t>
            </a:r>
            <a:endParaRPr lang="ru-RU" sz="1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893603" y="4110350"/>
            <a:ext cx="1785950" cy="6813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 smtClean="0"/>
              <a:t>Граждане</a:t>
            </a:r>
            <a:endParaRPr lang="ru-RU" sz="1200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3607587" y="1714494"/>
            <a:ext cx="1965388" cy="1500198"/>
            <a:chOff x="2571736" y="1714494"/>
            <a:chExt cx="1965388" cy="1500198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2786050" y="1714494"/>
              <a:ext cx="1571636" cy="1500198"/>
              <a:chOff x="2786050" y="1714494"/>
              <a:chExt cx="1571636" cy="1500198"/>
            </a:xfrm>
          </p:grpSpPr>
          <p:grpSp>
            <p:nvGrpSpPr>
              <p:cNvPr id="47" name="Группа 46"/>
              <p:cNvGrpSpPr/>
              <p:nvPr/>
            </p:nvGrpSpPr>
            <p:grpSpPr>
              <a:xfrm>
                <a:off x="2797868" y="1960874"/>
                <a:ext cx="1548000" cy="1039504"/>
                <a:chOff x="2786050" y="1960874"/>
                <a:chExt cx="1548000" cy="1039504"/>
              </a:xfrm>
            </p:grpSpPr>
            <p:sp>
              <p:nvSpPr>
                <p:cNvPr id="39" name="Прямоугольник 38"/>
                <p:cNvSpPr/>
                <p:nvPr/>
              </p:nvSpPr>
              <p:spPr>
                <a:xfrm>
                  <a:off x="2786050" y="1960874"/>
                  <a:ext cx="1548000" cy="46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2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Федеральная палата адвокатов РФ</a:t>
                  </a:r>
                  <a:endParaRPr lang="ru-RU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41" name="Прямоугольник 40"/>
                <p:cNvSpPr/>
                <p:nvPr/>
              </p:nvSpPr>
              <p:spPr>
                <a:xfrm>
                  <a:off x="2786050" y="2532378"/>
                  <a:ext cx="1548000" cy="46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2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85 адвокатских палат регионов</a:t>
                  </a:r>
                  <a:endParaRPr lang="ru-RU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sp>
            <p:nvSpPr>
              <p:cNvPr id="42" name="Равнобедренный треугольник 41"/>
              <p:cNvSpPr/>
              <p:nvPr/>
            </p:nvSpPr>
            <p:spPr>
              <a:xfrm>
                <a:off x="2786050" y="1714494"/>
                <a:ext cx="1571636" cy="14287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Равнобедренный треугольник 42"/>
              <p:cNvSpPr/>
              <p:nvPr/>
            </p:nvSpPr>
            <p:spPr>
              <a:xfrm flipV="1">
                <a:off x="2786050" y="3071816"/>
                <a:ext cx="1571636" cy="14287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5" name="Равнобедренный треугольник 44"/>
            <p:cNvSpPr/>
            <p:nvPr/>
          </p:nvSpPr>
          <p:spPr>
            <a:xfrm rot="16200000" flipH="1" flipV="1">
              <a:off x="3943124" y="2410593"/>
              <a:ext cx="1080000" cy="108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46" name="Равнобедренный треугольник 45"/>
            <p:cNvSpPr/>
            <p:nvPr/>
          </p:nvSpPr>
          <p:spPr>
            <a:xfrm rot="5400000" flipV="1">
              <a:off x="2085736" y="2410593"/>
              <a:ext cx="1080000" cy="108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pic>
        <p:nvPicPr>
          <p:cNvPr id="52" name="Рисунок 51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191" y="1769452"/>
            <a:ext cx="571429" cy="571429"/>
          </a:xfrm>
          <a:prstGeom prst="rect">
            <a:avLst/>
          </a:prstGeom>
        </p:spPr>
      </p:pic>
      <p:pic>
        <p:nvPicPr>
          <p:cNvPr id="53" name="Рисунок 52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191" y="983634"/>
            <a:ext cx="571429" cy="571429"/>
          </a:xfrm>
          <a:prstGeom prst="rect">
            <a:avLst/>
          </a:prstGeom>
        </p:spPr>
      </p:pic>
      <p:pic>
        <p:nvPicPr>
          <p:cNvPr id="54" name="Рисунок 53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191" y="2555270"/>
            <a:ext cx="571429" cy="571429"/>
          </a:xfrm>
          <a:prstGeom prst="rect">
            <a:avLst/>
          </a:prstGeom>
        </p:spPr>
      </p:pic>
      <p:pic>
        <p:nvPicPr>
          <p:cNvPr id="55" name="Рисунок 54" descr="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191" y="3360289"/>
            <a:ext cx="571429" cy="571429"/>
          </a:xfrm>
          <a:prstGeom prst="rect">
            <a:avLst/>
          </a:prstGeom>
        </p:spPr>
      </p:pic>
      <p:pic>
        <p:nvPicPr>
          <p:cNvPr id="56" name="Рисунок 55" descr="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191" y="4165308"/>
            <a:ext cx="571429" cy="571429"/>
          </a:xfrm>
          <a:prstGeom prst="rect">
            <a:avLst/>
          </a:prstGeom>
        </p:spPr>
      </p:pic>
      <p:pic>
        <p:nvPicPr>
          <p:cNvPr id="57" name="Рисунок 56" descr="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01024" y="983634"/>
            <a:ext cx="571429" cy="571429"/>
          </a:xfrm>
          <a:prstGeom prst="rect">
            <a:avLst/>
          </a:prstGeom>
        </p:spPr>
      </p:pic>
      <p:pic>
        <p:nvPicPr>
          <p:cNvPr id="58" name="Рисунок 57" descr="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01024" y="1769452"/>
            <a:ext cx="571429" cy="571429"/>
          </a:xfrm>
          <a:prstGeom prst="rect">
            <a:avLst/>
          </a:prstGeom>
        </p:spPr>
      </p:pic>
      <p:pic>
        <p:nvPicPr>
          <p:cNvPr id="59" name="Рисунок 58" descr="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01024" y="2555270"/>
            <a:ext cx="571429" cy="571429"/>
          </a:xfrm>
          <a:prstGeom prst="rect">
            <a:avLst/>
          </a:prstGeom>
        </p:spPr>
      </p:pic>
      <p:pic>
        <p:nvPicPr>
          <p:cNvPr id="60" name="Рисунок 59" descr="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01024" y="3360289"/>
            <a:ext cx="571429" cy="571429"/>
          </a:xfrm>
          <a:prstGeom prst="rect">
            <a:avLst/>
          </a:prstGeom>
        </p:spPr>
      </p:pic>
      <p:pic>
        <p:nvPicPr>
          <p:cNvPr id="61" name="Рисунок 60" descr="1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001024" y="4165308"/>
            <a:ext cx="571429" cy="57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57356" y="2387084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rot="5400000">
            <a:off x="1286646" y="1999452"/>
            <a:ext cx="428628" cy="1588"/>
          </a:xfrm>
          <a:prstGeom prst="line">
            <a:avLst/>
          </a:prstGeom>
          <a:ln w="57150">
            <a:solidFill>
              <a:srgbClr val="EBB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43042" y="1714494"/>
            <a:ext cx="5429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Система назначения адвокатов в качестве защитников в уголовном судопроизводстве: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опыт </a:t>
            </a:r>
            <a:r>
              <a:rPr lang="ru-RU" sz="2000" b="1" dirty="0">
                <a:solidFill>
                  <a:schemeClr val="bg1"/>
                </a:solidFill>
              </a:rPr>
              <a:t>российской </a:t>
            </a:r>
            <a:r>
              <a:rPr lang="ru-RU" sz="2000" b="1" dirty="0" smtClean="0">
                <a:solidFill>
                  <a:schemeClr val="bg1"/>
                </a:solidFill>
              </a:rPr>
              <a:t>адвокатуры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66093" y="1709976"/>
            <a:ext cx="841181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Статья 50 "Уголовно-процессуального кодекса Российской Федерации" 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 </a:t>
            </a:r>
          </a:p>
          <a:p>
            <a:r>
              <a:rPr lang="ru-RU" sz="1600" dirty="0">
                <a:solidFill>
                  <a:schemeClr val="bg1"/>
                </a:solidFill>
              </a:rPr>
              <a:t>«4. Если в течение 24 часов с момента задержания подозреваемого или заключения подозреваемого, обвиняемого под стражу явка защитника, приглашенного им, невозможна, то дознаватель или следователь принимает меры по назначению защитника </a:t>
            </a:r>
            <a:r>
              <a:rPr lang="ru-RU" sz="1600" b="1" dirty="0" smtClean="0">
                <a:solidFill>
                  <a:srgbClr val="EBBA52"/>
                </a:solidFill>
              </a:rPr>
              <a:t>в </a:t>
            </a:r>
            <a:r>
              <a:rPr lang="ru-RU" sz="1600" b="1" dirty="0">
                <a:solidFill>
                  <a:srgbClr val="EBBA52"/>
                </a:solidFill>
              </a:rPr>
              <a:t>порядке, определенном советом Федеральной палаты адвокатов</a:t>
            </a:r>
            <a:r>
              <a:rPr lang="ru-RU" sz="1600" dirty="0">
                <a:solidFill>
                  <a:schemeClr val="bg1"/>
                </a:solidFill>
              </a:rPr>
              <a:t>».</a:t>
            </a:r>
          </a:p>
          <a:p>
            <a:r>
              <a:rPr lang="ru-RU" sz="1200" i="1" dirty="0">
                <a:solidFill>
                  <a:schemeClr val="bg1"/>
                </a:solidFill>
                <a:hlinkClick r:id="rId3"/>
              </a:rPr>
              <a:t/>
            </a:r>
            <a:br>
              <a:rPr lang="ru-RU" sz="1200" i="1" dirty="0">
                <a:solidFill>
                  <a:schemeClr val="bg1"/>
                </a:solidFill>
                <a:hlinkClick r:id="rId3"/>
              </a:rPr>
            </a:br>
            <a:r>
              <a:rPr lang="ru-RU" sz="1400" dirty="0">
                <a:solidFill>
                  <a:schemeClr val="bg1"/>
                </a:solidFill>
              </a:rPr>
              <a:t>Изменения внесены Федеральным законом от 17.04.2017 N 73-ФЗ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262580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Нормативная основа порядка назначения адвокатов 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и </a:t>
            </a:r>
            <a:r>
              <a:rPr lang="ru-RU" sz="1400" dirty="0">
                <a:solidFill>
                  <a:schemeClr val="bg1"/>
                </a:solidFill>
              </a:rPr>
              <a:t>оказания ими юридической помощи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285734"/>
            <a:ext cx="9215470" cy="1588"/>
          </a:xfrm>
          <a:prstGeom prst="line">
            <a:avLst/>
          </a:prstGeom>
          <a:ln>
            <a:solidFill>
              <a:srgbClr val="EBB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-142908" y="785800"/>
            <a:ext cx="9286908" cy="1588"/>
          </a:xfrm>
          <a:prstGeom prst="line">
            <a:avLst/>
          </a:prstGeom>
          <a:ln>
            <a:solidFill>
              <a:srgbClr val="EBB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-35751" y="535767"/>
            <a:ext cx="500066" cy="1588"/>
          </a:xfrm>
          <a:prstGeom prst="line">
            <a:avLst/>
          </a:prstGeom>
          <a:ln>
            <a:solidFill>
              <a:srgbClr val="EBB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4465637" y="534973"/>
            <a:ext cx="500066" cy="1588"/>
          </a:xfrm>
          <a:prstGeom prst="line">
            <a:avLst/>
          </a:prstGeom>
          <a:ln>
            <a:solidFill>
              <a:srgbClr val="EBB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78579" y="1353632"/>
            <a:ext cx="878684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Статья </a:t>
            </a:r>
            <a:r>
              <a:rPr lang="ru-RU" sz="1600" b="1" dirty="0">
                <a:solidFill>
                  <a:schemeClr val="bg1"/>
                </a:solidFill>
              </a:rPr>
              <a:t>ст. 37, Федеральный закон от 31.05.2002 N 63-ФЗ "Об адвокатской деятельности и адвокатуре в Российской Федерации"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 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Совет Федеральной палаты адвокатов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 </a:t>
            </a:r>
          </a:p>
          <a:p>
            <a:r>
              <a:rPr lang="ru-RU" sz="1600" dirty="0">
                <a:solidFill>
                  <a:schemeClr val="bg1"/>
                </a:solidFill>
              </a:rPr>
              <a:t>3.1) </a:t>
            </a:r>
            <a:r>
              <a:rPr lang="ru-RU" sz="1600" b="1" dirty="0">
                <a:solidFill>
                  <a:srgbClr val="FFC000"/>
                </a:solidFill>
              </a:rPr>
              <a:t>определяет порядок оказания юридической помощи адвокатами</a:t>
            </a:r>
            <a:r>
              <a:rPr lang="ru-RU" sz="1600" dirty="0">
                <a:solidFill>
                  <a:schemeClr val="bg1"/>
                </a:solidFill>
              </a:rPr>
              <a:t>, участвующими в качестве защитников в уголовном судопроизводстве по назначению органов дознания, органов предварительного следствия или суда, и </a:t>
            </a:r>
            <a:r>
              <a:rPr lang="ru-RU" sz="1600" b="1" dirty="0">
                <a:solidFill>
                  <a:srgbClr val="FFC000"/>
                </a:solidFill>
              </a:rPr>
              <a:t>поручает советам адвокатских палат организацию его исполнения</a:t>
            </a:r>
            <a:r>
              <a:rPr lang="ru-RU" sz="1600" dirty="0">
                <a:solidFill>
                  <a:schemeClr val="bg1"/>
                </a:solidFill>
              </a:rPr>
              <a:t>;</a:t>
            </a:r>
          </a:p>
          <a:p>
            <a:r>
              <a:rPr lang="ru-RU" sz="1400" dirty="0">
                <a:solidFill>
                  <a:schemeClr val="bg1"/>
                </a:solidFill>
              </a:rPr>
              <a:t> </a:t>
            </a:r>
          </a:p>
          <a:p>
            <a:r>
              <a:rPr lang="ru-RU" sz="1200" dirty="0">
                <a:solidFill>
                  <a:schemeClr val="bg1"/>
                </a:solidFill>
              </a:rPr>
              <a:t>Норма введена Федеральным </a:t>
            </a:r>
            <a:r>
              <a:rPr lang="ru-RU" sz="1200" dirty="0" smtClean="0">
                <a:solidFill>
                  <a:schemeClr val="bg1"/>
                </a:solidFill>
              </a:rPr>
              <a:t>законом от </a:t>
            </a:r>
            <a:r>
              <a:rPr lang="ru-RU" sz="1200" dirty="0">
                <a:solidFill>
                  <a:schemeClr val="bg1"/>
                </a:solidFill>
              </a:rPr>
              <a:t>29.07.2017 N </a:t>
            </a:r>
            <a:r>
              <a:rPr lang="ru-RU" sz="1200" dirty="0" smtClean="0">
                <a:solidFill>
                  <a:schemeClr val="bg1"/>
                </a:solidFill>
              </a:rPr>
              <a:t>269-ФЗ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62580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Нормативная основа порядка назначения адвокатов 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и </a:t>
            </a:r>
            <a:r>
              <a:rPr lang="ru-RU" sz="1400" dirty="0">
                <a:solidFill>
                  <a:schemeClr val="bg1"/>
                </a:solidFill>
              </a:rPr>
              <a:t>оказания ими юридической помощи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285734"/>
            <a:ext cx="9215470" cy="1588"/>
          </a:xfrm>
          <a:prstGeom prst="line">
            <a:avLst/>
          </a:prstGeom>
          <a:ln>
            <a:solidFill>
              <a:srgbClr val="EBB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-142908" y="785800"/>
            <a:ext cx="9286908" cy="1588"/>
          </a:xfrm>
          <a:prstGeom prst="line">
            <a:avLst/>
          </a:prstGeom>
          <a:ln>
            <a:solidFill>
              <a:srgbClr val="EBB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-35751" y="535767"/>
            <a:ext cx="500066" cy="1588"/>
          </a:xfrm>
          <a:prstGeom prst="line">
            <a:avLst/>
          </a:prstGeom>
          <a:ln>
            <a:solidFill>
              <a:srgbClr val="EBB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4465637" y="534973"/>
            <a:ext cx="500066" cy="1588"/>
          </a:xfrm>
          <a:prstGeom prst="line">
            <a:avLst/>
          </a:prstGeom>
          <a:ln>
            <a:solidFill>
              <a:srgbClr val="EBB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Группа 96"/>
          <p:cNvGrpSpPr/>
          <p:nvPr/>
        </p:nvGrpSpPr>
        <p:grpSpPr>
          <a:xfrm>
            <a:off x="428596" y="1857370"/>
            <a:ext cx="8501122" cy="2071702"/>
            <a:chOff x="428596" y="1857370"/>
            <a:chExt cx="8501122" cy="2071702"/>
          </a:xfrm>
        </p:grpSpPr>
        <p:grpSp>
          <p:nvGrpSpPr>
            <p:cNvPr id="96" name="Группа 95"/>
            <p:cNvGrpSpPr/>
            <p:nvPr/>
          </p:nvGrpSpPr>
          <p:grpSpPr>
            <a:xfrm>
              <a:off x="428596" y="1857370"/>
              <a:ext cx="8501122" cy="2000264"/>
              <a:chOff x="428596" y="1857370"/>
              <a:chExt cx="8501122" cy="2000264"/>
            </a:xfrm>
          </p:grpSpPr>
          <p:grpSp>
            <p:nvGrpSpPr>
              <p:cNvPr id="92" name="Группа 91"/>
              <p:cNvGrpSpPr/>
              <p:nvPr/>
            </p:nvGrpSpPr>
            <p:grpSpPr>
              <a:xfrm>
                <a:off x="500034" y="3395969"/>
                <a:ext cx="8072494" cy="461665"/>
                <a:chOff x="500034" y="3395969"/>
                <a:chExt cx="8072494" cy="461665"/>
              </a:xfrm>
            </p:grpSpPr>
            <p:grpSp>
              <p:nvGrpSpPr>
                <p:cNvPr id="80" name="Группа 79"/>
                <p:cNvGrpSpPr/>
                <p:nvPr/>
              </p:nvGrpSpPr>
              <p:grpSpPr>
                <a:xfrm>
                  <a:off x="500034" y="3395969"/>
                  <a:ext cx="8072494" cy="461665"/>
                  <a:chOff x="500034" y="3252299"/>
                  <a:chExt cx="8072494" cy="461665"/>
                </a:xfrm>
              </p:grpSpPr>
              <p:sp>
                <p:nvSpPr>
                  <p:cNvPr id="62" name="Прямоугольник 61"/>
                  <p:cNvSpPr/>
                  <p:nvPr/>
                </p:nvSpPr>
                <p:spPr>
                  <a:xfrm>
                    <a:off x="500034" y="3283694"/>
                    <a:ext cx="8072494" cy="398874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535769" y="3303972"/>
                    <a:ext cx="35719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1600" b="1" dirty="0" smtClean="0"/>
                      <a:t>4</a:t>
                    </a:r>
                    <a:endParaRPr lang="ru-RU" sz="1600" b="1" dirty="0"/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1000100" y="3252299"/>
                    <a:ext cx="264320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1200" b="1" dirty="0" smtClean="0"/>
                      <a:t>Автоматизированное</a:t>
                    </a:r>
                  </a:p>
                  <a:p>
                    <a:r>
                      <a:rPr lang="ru-RU" sz="1200" b="1" dirty="0" smtClean="0"/>
                      <a:t>распределение</a:t>
                    </a:r>
                    <a:endParaRPr lang="ru-RU" sz="1200" b="1" dirty="0"/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3500430" y="3344632"/>
                    <a:ext cx="414340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1200" b="1" dirty="0"/>
                      <a:t>«</a:t>
                    </a:r>
                    <a:r>
                      <a:rPr lang="ru-RU" sz="1200" b="1" dirty="0" smtClean="0"/>
                      <a:t>Следователь             компьютер              адвокат</a:t>
                    </a:r>
                    <a:r>
                      <a:rPr lang="ru-RU" sz="1200" b="1" dirty="0"/>
                      <a:t>»</a:t>
                    </a:r>
                  </a:p>
                </p:txBody>
              </p:sp>
              <p:cxnSp>
                <p:nvCxnSpPr>
                  <p:cNvPr id="79" name="Прямая со стрелкой 78"/>
                  <p:cNvCxnSpPr/>
                  <p:nvPr/>
                </p:nvCxnSpPr>
                <p:spPr>
                  <a:xfrm>
                    <a:off x="4572000" y="3482337"/>
                    <a:ext cx="285752" cy="1588"/>
                  </a:xfrm>
                  <a:prstGeom prst="straightConnector1">
                    <a:avLst/>
                  </a:prstGeom>
                  <a:ln w="12700">
                    <a:solidFill>
                      <a:srgbClr val="FFFFFF"/>
                    </a:solidFill>
                    <a:headEnd type="stealth"/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1" name="Прямая со стрелкой 90"/>
                <p:cNvCxnSpPr/>
                <p:nvPr/>
              </p:nvCxnSpPr>
              <p:spPr>
                <a:xfrm>
                  <a:off x="5786446" y="3626007"/>
                  <a:ext cx="285752" cy="1588"/>
                </a:xfrm>
                <a:prstGeom prst="straightConnector1">
                  <a:avLst/>
                </a:prstGeom>
                <a:ln w="12700">
                  <a:solidFill>
                    <a:srgbClr val="FFFFFF"/>
                  </a:solidFill>
                  <a:headEnd type="stealt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Группа 92"/>
              <p:cNvGrpSpPr/>
              <p:nvPr/>
            </p:nvGrpSpPr>
            <p:grpSpPr>
              <a:xfrm>
                <a:off x="428596" y="3026108"/>
                <a:ext cx="8429684" cy="402898"/>
                <a:chOff x="428596" y="3026108"/>
                <a:chExt cx="8429684" cy="402898"/>
              </a:xfrm>
            </p:grpSpPr>
            <p:grpSp>
              <p:nvGrpSpPr>
                <p:cNvPr id="83" name="Группа 82"/>
                <p:cNvGrpSpPr/>
                <p:nvPr/>
              </p:nvGrpSpPr>
              <p:grpSpPr>
                <a:xfrm>
                  <a:off x="428596" y="3026108"/>
                  <a:ext cx="8429684" cy="402898"/>
                  <a:chOff x="428596" y="2884820"/>
                  <a:chExt cx="8429684" cy="402898"/>
                </a:xfrm>
              </p:grpSpPr>
              <p:sp>
                <p:nvSpPr>
                  <p:cNvPr id="55" name="Прямоугольник 54"/>
                  <p:cNvSpPr/>
                  <p:nvPr/>
                </p:nvSpPr>
                <p:spPr>
                  <a:xfrm>
                    <a:off x="500034" y="2884820"/>
                    <a:ext cx="8072494" cy="398874"/>
                  </a:xfrm>
                  <a:prstGeom prst="rect">
                    <a:avLst/>
                  </a:prstGeom>
                  <a:solidFill>
                    <a:srgbClr val="EBBA5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535769" y="2905098"/>
                    <a:ext cx="35719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1600" b="1" dirty="0" smtClean="0"/>
                      <a:t>3</a:t>
                    </a:r>
                    <a:endParaRPr lang="ru-RU" sz="1600" b="1" dirty="0"/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1000100" y="2945758"/>
                    <a:ext cx="2214578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/>
                      <a:t>Call</a:t>
                    </a:r>
                    <a:r>
                      <a:rPr lang="ru-RU" sz="1200" b="1" dirty="0" smtClean="0"/>
                      <a:t>-центр (</a:t>
                    </a:r>
                    <a:r>
                      <a:rPr lang="ru-RU" sz="1200" b="1" dirty="0"/>
                      <a:t>оператор)</a:t>
                    </a:r>
                  </a:p>
                </p:txBody>
              </p: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3500430" y="2945758"/>
                    <a:ext cx="4286279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1200" b="1" dirty="0"/>
                      <a:t>«</a:t>
                    </a:r>
                    <a:r>
                      <a:rPr lang="ru-RU" sz="1200" b="1" dirty="0" smtClean="0"/>
                      <a:t>Следователь             оператор </a:t>
                    </a:r>
                    <a:r>
                      <a:rPr lang="ru-RU" sz="1200" b="1" dirty="0"/>
                      <a:t>в </a:t>
                    </a:r>
                    <a:r>
                      <a:rPr lang="ru-RU" sz="1200" b="1" dirty="0" smtClean="0"/>
                      <a:t>палате             адвокат»</a:t>
                    </a:r>
                    <a:endParaRPr lang="ru-RU" sz="1200" b="1" dirty="0"/>
                  </a:p>
                </p:txBody>
              </p:sp>
              <p:cxnSp>
                <p:nvCxnSpPr>
                  <p:cNvPr id="68" name="Прямая соединительная линия 67"/>
                  <p:cNvCxnSpPr/>
                  <p:nvPr/>
                </p:nvCxnSpPr>
                <p:spPr>
                  <a:xfrm>
                    <a:off x="428596" y="3286130"/>
                    <a:ext cx="8429684" cy="1588"/>
                  </a:xfrm>
                  <a:prstGeom prst="line">
                    <a:avLst/>
                  </a:prstGeom>
                  <a:ln>
                    <a:solidFill>
                      <a:srgbClr val="36343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Прямая со стрелкой 77"/>
                  <p:cNvCxnSpPr/>
                  <p:nvPr/>
                </p:nvCxnSpPr>
                <p:spPr>
                  <a:xfrm>
                    <a:off x="4572000" y="3083463"/>
                    <a:ext cx="285752" cy="1588"/>
                  </a:xfrm>
                  <a:prstGeom prst="straightConnector1">
                    <a:avLst/>
                  </a:prstGeom>
                  <a:ln w="12700">
                    <a:solidFill>
                      <a:srgbClr val="FFFFFF"/>
                    </a:solidFill>
                    <a:headEnd type="stealth"/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0" name="Прямая со стрелкой 89"/>
                <p:cNvCxnSpPr/>
                <p:nvPr/>
              </p:nvCxnSpPr>
              <p:spPr>
                <a:xfrm>
                  <a:off x="6215074" y="3226763"/>
                  <a:ext cx="285752" cy="1588"/>
                </a:xfrm>
                <a:prstGeom prst="straightConnector1">
                  <a:avLst/>
                </a:prstGeom>
                <a:ln w="12700">
                  <a:solidFill>
                    <a:srgbClr val="FFFFFF"/>
                  </a:solidFill>
                  <a:headEnd type="stealt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Группа 93"/>
              <p:cNvGrpSpPr/>
              <p:nvPr/>
            </p:nvGrpSpPr>
            <p:grpSpPr>
              <a:xfrm>
                <a:off x="428596" y="2643188"/>
                <a:ext cx="8429684" cy="402898"/>
                <a:chOff x="428596" y="2643188"/>
                <a:chExt cx="8429684" cy="402898"/>
              </a:xfrm>
            </p:grpSpPr>
            <p:grpSp>
              <p:nvGrpSpPr>
                <p:cNvPr id="84" name="Группа 83"/>
                <p:cNvGrpSpPr/>
                <p:nvPr/>
              </p:nvGrpSpPr>
              <p:grpSpPr>
                <a:xfrm>
                  <a:off x="428596" y="2643188"/>
                  <a:ext cx="8429684" cy="402898"/>
                  <a:chOff x="428596" y="2527630"/>
                  <a:chExt cx="8429684" cy="402898"/>
                </a:xfrm>
              </p:grpSpPr>
              <p:sp>
                <p:nvSpPr>
                  <p:cNvPr id="56" name="Прямоугольник 55"/>
                  <p:cNvSpPr/>
                  <p:nvPr/>
                </p:nvSpPr>
                <p:spPr>
                  <a:xfrm>
                    <a:off x="500034" y="2527630"/>
                    <a:ext cx="8072494" cy="398874"/>
                  </a:xfrm>
                  <a:prstGeom prst="rect">
                    <a:avLst/>
                  </a:prstGeom>
                  <a:solidFill>
                    <a:srgbClr val="EBBA5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535769" y="2547908"/>
                    <a:ext cx="35719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1600" b="1" dirty="0" smtClean="0"/>
                      <a:t>2</a:t>
                    </a:r>
                    <a:endParaRPr lang="ru-RU" sz="1600" b="1" dirty="0"/>
                  </a:p>
                </p:txBody>
              </p:sp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1000100" y="2588568"/>
                    <a:ext cx="192882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1200" b="1" dirty="0"/>
                      <a:t>Координаторы</a:t>
                    </a:r>
                  </a:p>
                </p:txBody>
              </p: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3500430" y="2588568"/>
                    <a:ext cx="503636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1200" b="1" dirty="0"/>
                      <a:t>«</a:t>
                    </a:r>
                    <a:r>
                      <a:rPr lang="ru-RU" sz="1200" b="1" dirty="0" smtClean="0"/>
                      <a:t>Следователь             уполномоченный </a:t>
                    </a:r>
                    <a:r>
                      <a:rPr lang="ru-RU" sz="1200" b="1" dirty="0"/>
                      <a:t>от </a:t>
                    </a:r>
                    <a:r>
                      <a:rPr lang="ru-RU" sz="1200" b="1" dirty="0" smtClean="0"/>
                      <a:t>палаты             адвокат</a:t>
                    </a:r>
                    <a:r>
                      <a:rPr lang="ru-RU" sz="1200" b="1" dirty="0"/>
                      <a:t>»</a:t>
                    </a:r>
                  </a:p>
                </p:txBody>
              </p:sp>
              <p:cxnSp>
                <p:nvCxnSpPr>
                  <p:cNvPr id="69" name="Прямая соединительная линия 68"/>
                  <p:cNvCxnSpPr/>
                  <p:nvPr/>
                </p:nvCxnSpPr>
                <p:spPr>
                  <a:xfrm>
                    <a:off x="428596" y="2928940"/>
                    <a:ext cx="8429684" cy="1588"/>
                  </a:xfrm>
                  <a:prstGeom prst="line">
                    <a:avLst/>
                  </a:prstGeom>
                  <a:ln>
                    <a:solidFill>
                      <a:srgbClr val="36343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Прямая со стрелкой 76"/>
                  <p:cNvCxnSpPr/>
                  <p:nvPr/>
                </p:nvCxnSpPr>
                <p:spPr>
                  <a:xfrm>
                    <a:off x="4572000" y="2726273"/>
                    <a:ext cx="285752" cy="1588"/>
                  </a:xfrm>
                  <a:prstGeom prst="straightConnector1">
                    <a:avLst/>
                  </a:prstGeom>
                  <a:ln w="12700">
                    <a:solidFill>
                      <a:srgbClr val="FFFFFF"/>
                    </a:solidFill>
                    <a:headEnd type="stealth"/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9" name="Прямая со стрелкой 88"/>
                <p:cNvCxnSpPr/>
                <p:nvPr/>
              </p:nvCxnSpPr>
              <p:spPr>
                <a:xfrm>
                  <a:off x="6858016" y="2843843"/>
                  <a:ext cx="285752" cy="1588"/>
                </a:xfrm>
                <a:prstGeom prst="straightConnector1">
                  <a:avLst/>
                </a:prstGeom>
                <a:ln w="12700">
                  <a:solidFill>
                    <a:srgbClr val="FFFFFF"/>
                  </a:solidFill>
                  <a:headEnd type="stealt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Группа 84"/>
              <p:cNvGrpSpPr/>
              <p:nvPr/>
            </p:nvGrpSpPr>
            <p:grpSpPr>
              <a:xfrm>
                <a:off x="500034" y="2244314"/>
                <a:ext cx="8429684" cy="398874"/>
                <a:chOff x="500034" y="2143122"/>
                <a:chExt cx="8429684" cy="398874"/>
              </a:xfrm>
            </p:grpSpPr>
            <p:sp>
              <p:nvSpPr>
                <p:cNvPr id="57" name="Прямоугольник 56"/>
                <p:cNvSpPr/>
                <p:nvPr/>
              </p:nvSpPr>
              <p:spPr>
                <a:xfrm>
                  <a:off x="500034" y="2143122"/>
                  <a:ext cx="8072494" cy="398874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535769" y="2163400"/>
                  <a:ext cx="35719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600" b="1" dirty="0" smtClean="0"/>
                    <a:t>1</a:t>
                  </a:r>
                  <a:endParaRPr lang="ru-RU" sz="1600" b="1" dirty="0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1000100" y="2204060"/>
                  <a:ext cx="23217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200" b="1" dirty="0">
                      <a:solidFill>
                        <a:schemeClr val="bg1"/>
                      </a:solidFill>
                    </a:rPr>
                    <a:t>Графики дежурств адвокатов</a:t>
                  </a: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3500430" y="2204060"/>
                  <a:ext cx="500066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200" b="1" dirty="0">
                      <a:solidFill>
                        <a:schemeClr val="bg1"/>
                      </a:solidFill>
                    </a:rPr>
                    <a:t>«</a:t>
                  </a:r>
                  <a:r>
                    <a:rPr lang="ru-RU" sz="1200" b="1" dirty="0" smtClean="0">
                      <a:solidFill>
                        <a:schemeClr val="bg1"/>
                      </a:solidFill>
                    </a:rPr>
                    <a:t>Следователь            адвокат</a:t>
                  </a:r>
                  <a:r>
                    <a:rPr lang="ru-RU" sz="1200" b="1" dirty="0">
                      <a:solidFill>
                        <a:schemeClr val="bg1"/>
                      </a:solidFill>
                    </a:rPr>
                    <a:t>»</a:t>
                  </a:r>
                </a:p>
              </p:txBody>
            </p:sp>
            <p:cxnSp>
              <p:nvCxnSpPr>
                <p:cNvPr id="70" name="Прямая соединительная линия 69"/>
                <p:cNvCxnSpPr/>
                <p:nvPr/>
              </p:nvCxnSpPr>
              <p:spPr>
                <a:xfrm>
                  <a:off x="500034" y="2540408"/>
                  <a:ext cx="8429684" cy="1588"/>
                </a:xfrm>
                <a:prstGeom prst="line">
                  <a:avLst/>
                </a:prstGeom>
                <a:ln>
                  <a:solidFill>
                    <a:srgbClr val="36343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 стрелкой 75"/>
                <p:cNvCxnSpPr/>
                <p:nvPr/>
              </p:nvCxnSpPr>
              <p:spPr>
                <a:xfrm>
                  <a:off x="4572000" y="2341765"/>
                  <a:ext cx="285752" cy="1588"/>
                </a:xfrm>
                <a:prstGeom prst="straightConnector1">
                  <a:avLst/>
                </a:prstGeom>
                <a:ln w="12700">
                  <a:solidFill>
                    <a:srgbClr val="FFFFFF"/>
                  </a:solidFill>
                  <a:headEnd type="stealt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Группа 85"/>
              <p:cNvGrpSpPr/>
              <p:nvPr/>
            </p:nvGrpSpPr>
            <p:grpSpPr>
              <a:xfrm>
                <a:off x="500034" y="1857370"/>
                <a:ext cx="8072462" cy="358778"/>
                <a:chOff x="500034" y="1785932"/>
                <a:chExt cx="8072462" cy="358778"/>
              </a:xfrm>
            </p:grpSpPr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>
                  <a:off x="500034" y="1785932"/>
                  <a:ext cx="8072462" cy="1588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>
                  <a:off x="500034" y="2143122"/>
                  <a:ext cx="8072462" cy="1588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 rot="5400000">
                  <a:off x="750861" y="1963733"/>
                  <a:ext cx="357190" cy="1588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rot="5400000">
                  <a:off x="3251191" y="1963733"/>
                  <a:ext cx="357190" cy="1588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TextBox 39"/>
                <p:cNvSpPr txBox="1"/>
                <p:nvPr/>
              </p:nvSpPr>
              <p:spPr>
                <a:xfrm>
                  <a:off x="1000101" y="1826028"/>
                  <a:ext cx="164307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200" cap="all" dirty="0" smtClean="0">
                      <a:solidFill>
                        <a:schemeClr val="bg1"/>
                      </a:solidFill>
                    </a:rPr>
                    <a:t>Суть способа</a:t>
                  </a:r>
                  <a:endParaRPr lang="ru-RU" sz="1200" cap="all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3500430" y="1826028"/>
                  <a:ext cx="221457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200" cap="all" dirty="0">
                      <a:solidFill>
                        <a:schemeClr val="bg1"/>
                      </a:solidFill>
                    </a:rPr>
                    <a:t>Система взаимодействия</a:t>
                  </a:r>
                </a:p>
              </p:txBody>
            </p:sp>
          </p:grpSp>
        </p:grpSp>
        <p:cxnSp>
          <p:nvCxnSpPr>
            <p:cNvPr id="65" name="Прямая соединительная линия 64"/>
            <p:cNvCxnSpPr/>
            <p:nvPr/>
          </p:nvCxnSpPr>
          <p:spPr>
            <a:xfrm rot="5400000" flipH="1" flipV="1">
              <a:off x="-106395" y="2892427"/>
              <a:ext cx="2071702" cy="1588"/>
            </a:xfrm>
            <a:prstGeom prst="line">
              <a:avLst/>
            </a:prstGeom>
            <a:ln>
              <a:solidFill>
                <a:srgbClr val="3634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rot="5400000" flipH="1" flipV="1">
              <a:off x="2393935" y="2892427"/>
              <a:ext cx="2071702" cy="1588"/>
            </a:xfrm>
            <a:prstGeom prst="line">
              <a:avLst/>
            </a:prstGeom>
            <a:ln>
              <a:solidFill>
                <a:srgbClr val="3634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85720" y="406585"/>
            <a:ext cx="5429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Порядок назначения адвоката: ретроспектива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285734"/>
            <a:ext cx="9215470" cy="1588"/>
          </a:xfrm>
          <a:prstGeom prst="line">
            <a:avLst/>
          </a:prstGeom>
          <a:ln>
            <a:solidFill>
              <a:srgbClr val="EBB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-142908" y="785800"/>
            <a:ext cx="9286908" cy="1588"/>
          </a:xfrm>
          <a:prstGeom prst="line">
            <a:avLst/>
          </a:prstGeom>
          <a:ln>
            <a:solidFill>
              <a:srgbClr val="EBB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-35751" y="535767"/>
            <a:ext cx="500066" cy="1588"/>
          </a:xfrm>
          <a:prstGeom prst="line">
            <a:avLst/>
          </a:prstGeom>
          <a:ln>
            <a:solidFill>
              <a:srgbClr val="EBB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3821107" y="534973"/>
            <a:ext cx="500066" cy="1588"/>
          </a:xfrm>
          <a:prstGeom prst="line">
            <a:avLst/>
          </a:prstGeom>
          <a:ln>
            <a:solidFill>
              <a:srgbClr val="EBB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500034" y="3026108"/>
            <a:ext cx="8072494" cy="39887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535769" y="3067792"/>
            <a:ext cx="35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4</a:t>
            </a:r>
            <a:endParaRPr lang="ru-RU" sz="16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000100" y="3000378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Автоматизированное распределение</a:t>
            </a:r>
            <a:endParaRPr lang="ru-RU" sz="1200" b="1" dirty="0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428596" y="3427418"/>
            <a:ext cx="8429684" cy="1588"/>
          </a:xfrm>
          <a:prstGeom prst="line">
            <a:avLst/>
          </a:prstGeom>
          <a:ln>
            <a:solidFill>
              <a:srgbClr val="3634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500034" y="2643188"/>
            <a:ext cx="8072494" cy="398874"/>
          </a:xfrm>
          <a:prstGeom prst="rect">
            <a:avLst/>
          </a:prstGeom>
          <a:solidFill>
            <a:srgbClr val="EBB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535769" y="2684872"/>
            <a:ext cx="35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3</a:t>
            </a:r>
            <a:endParaRPr lang="ru-RU" sz="16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000100" y="2704126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Call</a:t>
            </a:r>
            <a:r>
              <a:rPr lang="ru-RU" sz="1200" b="1" dirty="0" smtClean="0"/>
              <a:t>-центр (оператор)</a:t>
            </a:r>
          </a:p>
          <a:p>
            <a:endParaRPr lang="ru-RU" sz="1200" dirty="0">
              <a:solidFill>
                <a:schemeClr val="bg1"/>
              </a:solidFill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428596" y="3044498"/>
            <a:ext cx="8429684" cy="1588"/>
          </a:xfrm>
          <a:prstGeom prst="line">
            <a:avLst/>
          </a:prstGeom>
          <a:ln>
            <a:solidFill>
              <a:srgbClr val="3634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500034" y="2244314"/>
            <a:ext cx="8072494" cy="398874"/>
          </a:xfrm>
          <a:prstGeom prst="rect">
            <a:avLst/>
          </a:prstGeom>
          <a:solidFill>
            <a:srgbClr val="EBB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535769" y="2285998"/>
            <a:ext cx="35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2</a:t>
            </a:r>
            <a:endParaRPr lang="ru-RU" sz="16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000100" y="2305252"/>
            <a:ext cx="2321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Координаторы</a:t>
            </a:r>
            <a:endParaRPr lang="ru-RU" sz="1200" b="1" dirty="0"/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500034" y="2641600"/>
            <a:ext cx="8429684" cy="1588"/>
          </a:xfrm>
          <a:prstGeom prst="line">
            <a:avLst/>
          </a:prstGeom>
          <a:ln>
            <a:solidFill>
              <a:srgbClr val="3634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00034" y="1857370"/>
            <a:ext cx="8072462" cy="15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00034" y="2214560"/>
            <a:ext cx="8072462" cy="15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750861" y="2035171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3251191" y="2035171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00101" y="1897466"/>
            <a:ext cx="164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cap="all" dirty="0" smtClean="0">
                <a:solidFill>
                  <a:schemeClr val="bg1"/>
                </a:solidFill>
              </a:rPr>
              <a:t>Суть способа</a:t>
            </a:r>
            <a:endParaRPr lang="ru-RU" sz="1200" cap="all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00430" y="1897466"/>
            <a:ext cx="2214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cap="all" dirty="0">
                <a:solidFill>
                  <a:schemeClr val="bg1"/>
                </a:solidFill>
              </a:rPr>
              <a:t>Система взаимодействия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rot="5400000" flipH="1" flipV="1">
            <a:off x="-106395" y="2892427"/>
            <a:ext cx="2071702" cy="1588"/>
          </a:xfrm>
          <a:prstGeom prst="line">
            <a:avLst/>
          </a:prstGeom>
          <a:ln>
            <a:solidFill>
              <a:srgbClr val="3634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 flipH="1" flipV="1">
            <a:off x="2393935" y="2892427"/>
            <a:ext cx="2071702" cy="1588"/>
          </a:xfrm>
          <a:prstGeom prst="line">
            <a:avLst/>
          </a:prstGeom>
          <a:ln>
            <a:solidFill>
              <a:srgbClr val="3634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5720" y="406585"/>
            <a:ext cx="5429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Порядок назначения адвоката: </a:t>
            </a:r>
            <a:r>
              <a:rPr lang="ru-RU" sz="1400" dirty="0" smtClean="0">
                <a:solidFill>
                  <a:schemeClr val="bg1"/>
                </a:solidFill>
              </a:rPr>
              <a:t>реалии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285734"/>
            <a:ext cx="9215470" cy="1588"/>
          </a:xfrm>
          <a:prstGeom prst="line">
            <a:avLst/>
          </a:prstGeom>
          <a:ln>
            <a:solidFill>
              <a:srgbClr val="EBB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-142908" y="785800"/>
            <a:ext cx="9286908" cy="1588"/>
          </a:xfrm>
          <a:prstGeom prst="line">
            <a:avLst/>
          </a:prstGeom>
          <a:ln>
            <a:solidFill>
              <a:srgbClr val="EBB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-35751" y="535767"/>
            <a:ext cx="500066" cy="1588"/>
          </a:xfrm>
          <a:prstGeom prst="line">
            <a:avLst/>
          </a:prstGeom>
          <a:ln>
            <a:solidFill>
              <a:srgbClr val="EBB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3322629" y="534973"/>
            <a:ext cx="500066" cy="1588"/>
          </a:xfrm>
          <a:prstGeom prst="line">
            <a:avLst/>
          </a:prstGeom>
          <a:ln>
            <a:solidFill>
              <a:srgbClr val="EBB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500430" y="2285998"/>
            <a:ext cx="5036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«</a:t>
            </a:r>
            <a:r>
              <a:rPr lang="ru-RU" sz="1200" b="1" dirty="0" smtClean="0"/>
              <a:t>Следователь             уполномоченный </a:t>
            </a:r>
            <a:r>
              <a:rPr lang="ru-RU" sz="1200" b="1" dirty="0"/>
              <a:t>от </a:t>
            </a:r>
            <a:r>
              <a:rPr lang="ru-RU" sz="1200" b="1" dirty="0" smtClean="0"/>
              <a:t>палаты             адвокат</a:t>
            </a:r>
            <a:r>
              <a:rPr lang="ru-RU" sz="1200" b="1" dirty="0"/>
              <a:t>»</a:t>
            </a:r>
          </a:p>
        </p:txBody>
      </p:sp>
      <p:cxnSp>
        <p:nvCxnSpPr>
          <p:cNvPr id="77" name="Прямая со стрелкой 76"/>
          <p:cNvCxnSpPr/>
          <p:nvPr/>
        </p:nvCxnSpPr>
        <p:spPr>
          <a:xfrm>
            <a:off x="4572000" y="2423703"/>
            <a:ext cx="285752" cy="1588"/>
          </a:xfrm>
          <a:prstGeom prst="straightConnector1">
            <a:avLst/>
          </a:prstGeom>
          <a:ln w="12700">
            <a:solidFill>
              <a:srgbClr val="FFFF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>
            <a:off x="6858016" y="2425715"/>
            <a:ext cx="285752" cy="1588"/>
          </a:xfrm>
          <a:prstGeom prst="straightConnector1">
            <a:avLst/>
          </a:prstGeom>
          <a:ln w="12700">
            <a:solidFill>
              <a:srgbClr val="FFFF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Группа 53"/>
          <p:cNvGrpSpPr/>
          <p:nvPr/>
        </p:nvGrpSpPr>
        <p:grpSpPr>
          <a:xfrm>
            <a:off x="3500430" y="2714626"/>
            <a:ext cx="4286279" cy="276999"/>
            <a:chOff x="3500430" y="3087046"/>
            <a:chExt cx="4286279" cy="276999"/>
          </a:xfrm>
        </p:grpSpPr>
        <p:sp>
          <p:nvSpPr>
            <p:cNvPr id="49" name="TextBox 48"/>
            <p:cNvSpPr txBox="1"/>
            <p:nvPr/>
          </p:nvSpPr>
          <p:spPr>
            <a:xfrm>
              <a:off x="3500430" y="3087046"/>
              <a:ext cx="42862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/>
                <a:t>«</a:t>
              </a:r>
              <a:r>
                <a:rPr lang="ru-RU" sz="1200" b="1" dirty="0" smtClean="0"/>
                <a:t>Следователь             </a:t>
              </a:r>
              <a:r>
                <a:rPr lang="en-US" sz="1200" b="1" dirty="0" smtClean="0"/>
                <a:t>call-</a:t>
              </a:r>
              <a:r>
                <a:rPr lang="ru-RU" sz="1200" b="1" dirty="0" smtClean="0"/>
                <a:t>центр или оператор             адвокат»</a:t>
              </a:r>
              <a:endParaRPr lang="ru-RU" sz="1200" b="1" dirty="0"/>
            </a:p>
          </p:txBody>
        </p:sp>
        <p:cxnSp>
          <p:nvCxnSpPr>
            <p:cNvPr id="78" name="Прямая со стрелкой 77"/>
            <p:cNvCxnSpPr/>
            <p:nvPr/>
          </p:nvCxnSpPr>
          <p:spPr>
            <a:xfrm>
              <a:off x="4572000" y="3224751"/>
              <a:ext cx="285752" cy="1588"/>
            </a:xfrm>
            <a:prstGeom prst="straightConnector1">
              <a:avLst/>
            </a:prstGeom>
            <a:ln w="12700">
              <a:solidFill>
                <a:srgbClr val="FFFFFF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 стрелкой 89"/>
            <p:cNvCxnSpPr/>
            <p:nvPr/>
          </p:nvCxnSpPr>
          <p:spPr>
            <a:xfrm>
              <a:off x="6572264" y="3226763"/>
              <a:ext cx="285752" cy="1588"/>
            </a:xfrm>
            <a:prstGeom prst="straightConnector1">
              <a:avLst/>
            </a:prstGeom>
            <a:ln w="12700">
              <a:solidFill>
                <a:srgbClr val="FFFFFF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Группа 57"/>
          <p:cNvGrpSpPr/>
          <p:nvPr/>
        </p:nvGrpSpPr>
        <p:grpSpPr>
          <a:xfrm>
            <a:off x="3571868" y="3071816"/>
            <a:ext cx="4286279" cy="276999"/>
            <a:chOff x="3500430" y="3087046"/>
            <a:chExt cx="4286279" cy="276999"/>
          </a:xfrm>
        </p:grpSpPr>
        <p:sp>
          <p:nvSpPr>
            <p:cNvPr id="59" name="TextBox 58"/>
            <p:cNvSpPr txBox="1"/>
            <p:nvPr/>
          </p:nvSpPr>
          <p:spPr>
            <a:xfrm>
              <a:off x="3500430" y="3087046"/>
              <a:ext cx="42862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/>
                <a:t>«</a:t>
              </a:r>
              <a:r>
                <a:rPr lang="ru-RU" sz="1200" b="1" dirty="0" smtClean="0"/>
                <a:t>Следователь             компьютер             адвокат»</a:t>
              </a:r>
              <a:endParaRPr lang="ru-RU" sz="1200" b="1" dirty="0"/>
            </a:p>
          </p:txBody>
        </p:sp>
        <p:cxnSp>
          <p:nvCxnSpPr>
            <p:cNvPr id="60" name="Прямая со стрелкой 59"/>
            <p:cNvCxnSpPr/>
            <p:nvPr/>
          </p:nvCxnSpPr>
          <p:spPr>
            <a:xfrm>
              <a:off x="4572000" y="3224751"/>
              <a:ext cx="285752" cy="1588"/>
            </a:xfrm>
            <a:prstGeom prst="straightConnector1">
              <a:avLst/>
            </a:prstGeom>
            <a:ln w="12700">
              <a:solidFill>
                <a:srgbClr val="FFFFFF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/>
            <p:nvPr/>
          </p:nvCxnSpPr>
          <p:spPr>
            <a:xfrm>
              <a:off x="5715008" y="3226763"/>
              <a:ext cx="285752" cy="1588"/>
            </a:xfrm>
            <a:prstGeom prst="straightConnector1">
              <a:avLst/>
            </a:prstGeom>
            <a:ln w="12700">
              <a:solidFill>
                <a:srgbClr val="FFFFFF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500034" y="2599068"/>
            <a:ext cx="8072494" cy="39887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535769" y="2640752"/>
            <a:ext cx="35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4</a:t>
            </a:r>
            <a:endParaRPr lang="ru-RU" sz="16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000100" y="2573338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Автоматизированное распределение</a:t>
            </a:r>
            <a:endParaRPr lang="ru-RU" sz="1200" b="1" dirty="0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428596" y="3000378"/>
            <a:ext cx="8429684" cy="1588"/>
          </a:xfrm>
          <a:prstGeom prst="line">
            <a:avLst/>
          </a:prstGeom>
          <a:ln>
            <a:solidFill>
              <a:srgbClr val="3634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500034" y="2212918"/>
            <a:ext cx="8072494" cy="398874"/>
          </a:xfrm>
          <a:prstGeom prst="rect">
            <a:avLst/>
          </a:prstGeom>
          <a:solidFill>
            <a:srgbClr val="EBB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535769" y="2214560"/>
            <a:ext cx="35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3</a:t>
            </a:r>
            <a:endParaRPr lang="ru-RU" sz="16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000100" y="2181523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trike="sngStrike" dirty="0" smtClean="0"/>
              <a:t>Call</a:t>
            </a:r>
            <a:r>
              <a:rPr lang="ru-RU" sz="1200" b="1" strike="sngStrike" dirty="0" smtClean="0"/>
              <a:t>-центр</a:t>
            </a:r>
          </a:p>
          <a:p>
            <a:r>
              <a:rPr lang="ru-RU" sz="1200" b="1" dirty="0" smtClean="0"/>
              <a:t>Оператор в палате</a:t>
            </a:r>
            <a:endParaRPr lang="ru-RU" sz="1200" dirty="0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428596" y="2617458"/>
            <a:ext cx="8429684" cy="1588"/>
          </a:xfrm>
          <a:prstGeom prst="line">
            <a:avLst/>
          </a:prstGeom>
          <a:ln>
            <a:solidFill>
              <a:srgbClr val="3634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500034" y="2214560"/>
            <a:ext cx="8429684" cy="1588"/>
          </a:xfrm>
          <a:prstGeom prst="line">
            <a:avLst/>
          </a:prstGeom>
          <a:ln>
            <a:solidFill>
              <a:srgbClr val="3634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00034" y="1857370"/>
            <a:ext cx="8072462" cy="15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00034" y="2214560"/>
            <a:ext cx="8072462" cy="15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750861" y="2035171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3251191" y="2035171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00101" y="1897466"/>
            <a:ext cx="164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cap="all" dirty="0" smtClean="0">
                <a:solidFill>
                  <a:schemeClr val="bg1"/>
                </a:solidFill>
              </a:rPr>
              <a:t>Суть способа</a:t>
            </a:r>
            <a:endParaRPr lang="ru-RU" sz="1200" cap="all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00430" y="1897466"/>
            <a:ext cx="2214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cap="all" dirty="0">
                <a:solidFill>
                  <a:schemeClr val="bg1"/>
                </a:solidFill>
              </a:rPr>
              <a:t>Система взаимодействия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rot="5400000" flipH="1" flipV="1">
            <a:off x="-106395" y="2892427"/>
            <a:ext cx="2071702" cy="1588"/>
          </a:xfrm>
          <a:prstGeom prst="line">
            <a:avLst/>
          </a:prstGeom>
          <a:ln>
            <a:solidFill>
              <a:srgbClr val="3634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 flipH="1" flipV="1">
            <a:off x="2393935" y="2892427"/>
            <a:ext cx="2071702" cy="1588"/>
          </a:xfrm>
          <a:prstGeom prst="line">
            <a:avLst/>
          </a:prstGeom>
          <a:ln>
            <a:solidFill>
              <a:srgbClr val="3634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5720" y="406585"/>
            <a:ext cx="5429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Порядок назначения адвоката: </a:t>
            </a:r>
            <a:r>
              <a:rPr lang="ru-RU" sz="1400" dirty="0" smtClean="0">
                <a:solidFill>
                  <a:schemeClr val="bg1"/>
                </a:solidFill>
              </a:rPr>
              <a:t>перспектива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285734"/>
            <a:ext cx="9215470" cy="1588"/>
          </a:xfrm>
          <a:prstGeom prst="line">
            <a:avLst/>
          </a:prstGeom>
          <a:ln>
            <a:solidFill>
              <a:srgbClr val="EBB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-142908" y="785800"/>
            <a:ext cx="9286908" cy="1588"/>
          </a:xfrm>
          <a:prstGeom prst="line">
            <a:avLst/>
          </a:prstGeom>
          <a:ln>
            <a:solidFill>
              <a:srgbClr val="EBB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-35751" y="535767"/>
            <a:ext cx="500066" cy="1588"/>
          </a:xfrm>
          <a:prstGeom prst="line">
            <a:avLst/>
          </a:prstGeom>
          <a:ln>
            <a:solidFill>
              <a:srgbClr val="EBB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3679819" y="534973"/>
            <a:ext cx="500066" cy="1588"/>
          </a:xfrm>
          <a:prstGeom prst="line">
            <a:avLst/>
          </a:prstGeom>
          <a:ln>
            <a:solidFill>
              <a:srgbClr val="EBB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53"/>
          <p:cNvGrpSpPr/>
          <p:nvPr/>
        </p:nvGrpSpPr>
        <p:grpSpPr>
          <a:xfrm>
            <a:off x="3500430" y="2287586"/>
            <a:ext cx="4286279" cy="276999"/>
            <a:chOff x="3500430" y="3087046"/>
            <a:chExt cx="4286279" cy="276999"/>
          </a:xfrm>
        </p:grpSpPr>
        <p:sp>
          <p:nvSpPr>
            <p:cNvPr id="49" name="TextBox 48"/>
            <p:cNvSpPr txBox="1"/>
            <p:nvPr/>
          </p:nvSpPr>
          <p:spPr>
            <a:xfrm>
              <a:off x="3500430" y="3087046"/>
              <a:ext cx="42862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/>
                <a:t>«</a:t>
              </a:r>
              <a:r>
                <a:rPr lang="ru-RU" sz="1200" b="1" dirty="0" smtClean="0"/>
                <a:t>Следователь             оператор             адвокат»</a:t>
              </a:r>
              <a:endParaRPr lang="ru-RU" sz="1200" b="1" dirty="0"/>
            </a:p>
          </p:txBody>
        </p:sp>
        <p:cxnSp>
          <p:nvCxnSpPr>
            <p:cNvPr id="78" name="Прямая со стрелкой 77"/>
            <p:cNvCxnSpPr/>
            <p:nvPr/>
          </p:nvCxnSpPr>
          <p:spPr>
            <a:xfrm>
              <a:off x="4572000" y="3224751"/>
              <a:ext cx="285752" cy="1588"/>
            </a:xfrm>
            <a:prstGeom prst="straightConnector1">
              <a:avLst/>
            </a:prstGeom>
            <a:ln w="12700">
              <a:solidFill>
                <a:srgbClr val="FFFFFF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 стрелкой 89"/>
            <p:cNvCxnSpPr/>
            <p:nvPr/>
          </p:nvCxnSpPr>
          <p:spPr>
            <a:xfrm>
              <a:off x="5643570" y="3226763"/>
              <a:ext cx="285752" cy="1588"/>
            </a:xfrm>
            <a:prstGeom prst="straightConnector1">
              <a:avLst/>
            </a:prstGeom>
            <a:ln w="12700">
              <a:solidFill>
                <a:srgbClr val="FFFFFF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57"/>
          <p:cNvGrpSpPr/>
          <p:nvPr/>
        </p:nvGrpSpPr>
        <p:grpSpPr>
          <a:xfrm>
            <a:off x="3571868" y="2644776"/>
            <a:ext cx="4286279" cy="276999"/>
            <a:chOff x="3500430" y="3087046"/>
            <a:chExt cx="4286279" cy="276999"/>
          </a:xfrm>
        </p:grpSpPr>
        <p:sp>
          <p:nvSpPr>
            <p:cNvPr id="59" name="TextBox 58"/>
            <p:cNvSpPr txBox="1"/>
            <p:nvPr/>
          </p:nvSpPr>
          <p:spPr>
            <a:xfrm>
              <a:off x="3500430" y="3087046"/>
              <a:ext cx="42862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/>
                <a:t>«</a:t>
              </a:r>
              <a:r>
                <a:rPr lang="ru-RU" sz="1200" b="1" dirty="0" smtClean="0"/>
                <a:t>Следователь             компьютер             адвокат»</a:t>
              </a:r>
              <a:endParaRPr lang="ru-RU" sz="1200" b="1" dirty="0"/>
            </a:p>
          </p:txBody>
        </p:sp>
        <p:cxnSp>
          <p:nvCxnSpPr>
            <p:cNvPr id="60" name="Прямая со стрелкой 59"/>
            <p:cNvCxnSpPr/>
            <p:nvPr/>
          </p:nvCxnSpPr>
          <p:spPr>
            <a:xfrm>
              <a:off x="4572000" y="3224751"/>
              <a:ext cx="285752" cy="1588"/>
            </a:xfrm>
            <a:prstGeom prst="straightConnector1">
              <a:avLst/>
            </a:prstGeom>
            <a:ln w="12700">
              <a:solidFill>
                <a:srgbClr val="FFFFFF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/>
            <p:nvPr/>
          </p:nvCxnSpPr>
          <p:spPr>
            <a:xfrm>
              <a:off x="5715008" y="3226763"/>
              <a:ext cx="285752" cy="1588"/>
            </a:xfrm>
            <a:prstGeom prst="straightConnector1">
              <a:avLst/>
            </a:prstGeom>
            <a:ln w="12700">
              <a:solidFill>
                <a:srgbClr val="FFFFFF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78579" y="1142990"/>
            <a:ext cx="878684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1. Порядок назначения адвокатов в качестве защитников в уголовном судопроизводстве 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Утвержден решением Совета ФПА РФ от 15 марта 2019 года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 </a:t>
            </a:r>
            <a:endParaRPr lang="ru-RU" sz="1200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2. Статья 31 Федерального закона от 31.05.2002 N 63-ФЗ "Об адвокатской деятельности 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и адвокатуре в Российской Федерации"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«Адвокатская палата субъекта…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5) </a:t>
            </a:r>
            <a:r>
              <a:rPr lang="ru-RU" sz="1600" b="1" dirty="0" smtClean="0">
                <a:solidFill>
                  <a:srgbClr val="EBBA52"/>
                </a:solidFill>
              </a:rPr>
              <a:t>организует оказание юридической помощи </a:t>
            </a:r>
            <a:r>
              <a:rPr lang="ru-RU" sz="1600" dirty="0" smtClean="0">
                <a:solidFill>
                  <a:schemeClr val="bg1"/>
                </a:solidFill>
              </a:rPr>
              <a:t>адвокатами, участвующими в качестве защитников в уголовном судопроизводстве по назначению органов дознания, органов предварительного следствия или суда,</a:t>
            </a:r>
            <a:r>
              <a:rPr lang="ru-RU" sz="1600" b="1" dirty="0" smtClean="0">
                <a:solidFill>
                  <a:srgbClr val="EBBA52"/>
                </a:solidFill>
              </a:rPr>
              <a:t> в соответствии с порядком, определенным советом Федеральной палаты адвокатов</a:t>
            </a:r>
            <a:r>
              <a:rPr lang="ru-RU" sz="1600" dirty="0" smtClean="0">
                <a:solidFill>
                  <a:schemeClr val="bg1"/>
                </a:solidFill>
              </a:rPr>
              <a:t>; доводит этот порядок до сведения указанных органов, адвокатов и контролирует его исполнение адвокатами»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262580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Нормативная основа порядка назначения адвокатов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и оказания ими юридической помощи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285734"/>
            <a:ext cx="9215470" cy="1588"/>
          </a:xfrm>
          <a:prstGeom prst="line">
            <a:avLst/>
          </a:prstGeom>
          <a:ln>
            <a:solidFill>
              <a:srgbClr val="EBB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-142908" y="785800"/>
            <a:ext cx="9286908" cy="1588"/>
          </a:xfrm>
          <a:prstGeom prst="line">
            <a:avLst/>
          </a:prstGeom>
          <a:ln>
            <a:solidFill>
              <a:srgbClr val="EBB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-35751" y="535767"/>
            <a:ext cx="500066" cy="1588"/>
          </a:xfrm>
          <a:prstGeom prst="line">
            <a:avLst/>
          </a:prstGeom>
          <a:ln>
            <a:solidFill>
              <a:srgbClr val="EBB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4465637" y="534973"/>
            <a:ext cx="500066" cy="1588"/>
          </a:xfrm>
          <a:prstGeom prst="line">
            <a:avLst/>
          </a:prstGeom>
          <a:ln>
            <a:solidFill>
              <a:srgbClr val="EBB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78579" y="2202418"/>
            <a:ext cx="87868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3. Регламент согласования Региональных правил в части соответствия Порядку назначения адвокатов в качестве защитников в уголовном судопроизводстве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Утвержден решением Совета ФПА РФ от 17 апреля 2019 года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62580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Нормативная основа порядка назначения адвокатов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и оказания ими юридической помощи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285734"/>
            <a:ext cx="9215470" cy="1588"/>
          </a:xfrm>
          <a:prstGeom prst="line">
            <a:avLst/>
          </a:prstGeom>
          <a:ln>
            <a:solidFill>
              <a:srgbClr val="EBB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-142908" y="785800"/>
            <a:ext cx="9286908" cy="1588"/>
          </a:xfrm>
          <a:prstGeom prst="line">
            <a:avLst/>
          </a:prstGeom>
          <a:ln>
            <a:solidFill>
              <a:srgbClr val="EBB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-35751" y="535767"/>
            <a:ext cx="500066" cy="1588"/>
          </a:xfrm>
          <a:prstGeom prst="line">
            <a:avLst/>
          </a:prstGeom>
          <a:ln>
            <a:solidFill>
              <a:srgbClr val="EBB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4465637" y="534973"/>
            <a:ext cx="500066" cy="1588"/>
          </a:xfrm>
          <a:prstGeom prst="line">
            <a:avLst/>
          </a:prstGeom>
          <a:ln>
            <a:solidFill>
              <a:srgbClr val="EBB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7441</TotalTime>
  <Words>434</Words>
  <Application>Microsoft Office PowerPoint</Application>
  <PresentationFormat>Экран (16:9)</PresentationFormat>
  <Paragraphs>134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Gavrilov</cp:lastModifiedBy>
  <cp:revision>38</cp:revision>
  <dcterms:created xsi:type="dcterms:W3CDTF">2019-11-07T19:06:20Z</dcterms:created>
  <dcterms:modified xsi:type="dcterms:W3CDTF">2019-11-13T14:13:30Z</dcterms:modified>
</cp:coreProperties>
</file>