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3529" autoAdjust="0"/>
  </p:normalViewPr>
  <p:slideViewPr>
    <p:cSldViewPr snapToGrid="0">
      <p:cViewPr varScale="1">
        <p:scale>
          <a:sx n="69" d="100"/>
          <a:sy n="69" d="100"/>
        </p:scale>
        <p:origin x="46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AED8D55-7954-47D5-A2C1-F596E78EA346}" type="datetime1">
              <a:rPr lang="uk-UA" smtClean="0"/>
              <a:t>12.08.2021</a:t>
            </a:fld>
            <a:endParaRPr lang="uk-UA" dirty="0"/>
          </a:p>
        </p:txBody>
      </p:sp>
      <p:sp>
        <p:nvSpPr>
          <p:cNvPr id="4" name="Місце для нижнього колонтитула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0B2C10-DAED-41BC-8415-827D0FFDA798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4" name="Місце для зображенн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 smtClean="0"/>
              <a:t>Зразки заголовків</a:t>
            </a:r>
          </a:p>
          <a:p>
            <a:pPr lvl="1" rtl="0"/>
            <a:r>
              <a:rPr lang="uk-UA" noProof="0" dirty="0" smtClean="0"/>
              <a:t>Другий рівень</a:t>
            </a:r>
          </a:p>
          <a:p>
            <a:pPr lvl="2" rtl="0"/>
            <a:r>
              <a:rPr lang="uk-UA" noProof="0" dirty="0" smtClean="0"/>
              <a:t>Третій рівень</a:t>
            </a:r>
          </a:p>
          <a:p>
            <a:pPr lvl="3" rtl="0"/>
            <a:r>
              <a:rPr lang="uk-UA" noProof="0" dirty="0" smtClean="0"/>
              <a:t>Четвертий рівень</a:t>
            </a:r>
          </a:p>
          <a:p>
            <a:pPr lvl="4" rtl="0"/>
            <a:r>
              <a:rPr lang="uk-UA" noProof="0" dirty="0" smtClean="0"/>
              <a:t>П’ятий рівень</a:t>
            </a:r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9A179D-2D27-49E2-B022-8EDDA2EFE682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sz="1200" i="1" dirty="0" smtClean="0">
                <a:latin typeface="Arial" pitchFamily="34" charset="0"/>
                <a:cs typeface="Arial" pitchFamily="34" charset="0"/>
              </a:rPr>
              <a:t>Щоб змінити зображення на цьому слайді, виділіть зображення та видаліть його. Потім у покажчику місця заповнення клацніть піктограму "Зображення", щоб вставити власне зображення.</a:t>
            </a:r>
          </a:p>
          <a:p>
            <a:pPr rtl="0"/>
            <a:endParaRPr lang="uk-UA" dirty="0"/>
          </a:p>
        </p:txBody>
      </p:sp>
      <p:sp>
        <p:nvSpPr>
          <p:cNvPr id="4" name="Місце для номера слайда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5562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509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3371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395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140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6695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4127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sz="1200" i="1" dirty="0" smtClean="0">
                <a:latin typeface="Arial" pitchFamily="34" charset="0"/>
                <a:cs typeface="Arial" pitchFamily="34" charset="0"/>
              </a:rPr>
              <a:t>Щоб змінити зображення на цьому слайді, виділіть зображення та видаліть його. Потім у покажчику місця заповнення клацніть піктограму "Зображення", щоб вставити власне зображення.</a:t>
            </a:r>
          </a:p>
          <a:p>
            <a:pPr rtl="0"/>
            <a:endParaRPr lang="uk-UA" dirty="0"/>
          </a:p>
        </p:txBody>
      </p:sp>
      <p:sp>
        <p:nvSpPr>
          <p:cNvPr id="4" name="Місце для номера слайда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5430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9009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5625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 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uk-UA" sz="1800" noProof="0" dirty="0"/>
          </a:p>
        </p:txBody>
      </p:sp>
      <p:sp>
        <p:nvSpPr>
          <p:cNvPr id="7" name="Полілінія 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8" name="Полілінія 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 smtClean="0"/>
              <a:t>Клацніть, щоб редагувати стиль зразка підзаголовка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зображення 2" descr="Пустий покажчик місця заповнення для зображення Клацніть цей покажчик і виберіть зображення, яке потрібно додати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5" name="Місце для дати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76A23A-0CCA-4A20-840E-BBC18CE41B8C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7" name="Місце для номера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а зображення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 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10" name="Прямокутник 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11" name="Прямокутник 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12" name="Прямокутник 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зображення 2" descr="Пустий покажчик місця заповнення для зображення Клацніть цей покажчик і виберіть зображення, яке потрібно додати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4" name="Місце для тексту 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8" name="Місце для зображення 2" descr="Пустий покажчик місця заповнення для зображення Клацніть цей покажчик і виберіть зображення, яке потрібно додати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13" name="Місце для тексту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5" name="Місце для дати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FFB5FB-8BD6-444C-A83C-4604F3DC178B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7" name="Місце для номера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8E7EB-3416-4CCF-8606-37CD1088D0A3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6" name="Місце для номера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8" name="Прямокутник 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9" name="Прямокутник 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535AE9-1727-45D6-AE8A-52AB31253230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6" name="Місце для номера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7F8E3F6-DE14-48B2-B2BC-6FABA9630FB8}" type="slidenum">
              <a:rPr lang="uk-UA" noProof="0" smtClean="0"/>
              <a:pPr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29E07A-214C-456E-BC1C-08B8E1CF99AC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6" name="Місце для номера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ий слайд із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 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uk-UA" sz="1800" noProof="0" dirty="0"/>
          </a:p>
        </p:txBody>
      </p:sp>
      <p:sp>
        <p:nvSpPr>
          <p:cNvPr id="11" name="Полілінія 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12" name="Полілінія 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15" name="Місце для зображення 14" descr="Пустий покажчик місця заповнення для зображення. Клацніть цей покажчик і виберіть зображення, яке потрібно додати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noProof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 smtClean="0"/>
              <a:t>Клацніть, щоб редагувати стиль зразка підзаголовка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uk-UA" sz="1800" noProof="0" dirty="0"/>
          </a:p>
        </p:txBody>
      </p:sp>
      <p:sp>
        <p:nvSpPr>
          <p:cNvPr id="8" name="Полілінія 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9" name="Полілінія 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10" name="Полілінія 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uk-UA" sz="1800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6" name="Місце для нижнього колонтитула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5" name="Місце для дати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CC3525-768E-45EB-A208-39FF18F3A3F2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7" name="Місце для номера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 rtlCol="0"/>
          <a:lstStyle/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7" name="Місце для дати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8A62FE-B5CE-47C1-9B3B-B60CE3B686E2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9" name="Місце для номера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F4A27F-76A7-46F5-B4D0-5798BCA366ED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5" name="Місце для номера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ижнього колонтитула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2" name="Місце для дати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6B736C-684D-45FE-AD5C-E55742E6DE05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4" name="Місце для номера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 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  <a:p>
            <a:pPr lvl="1" rtl="0"/>
            <a:r>
              <a:rPr lang="uk-UA" noProof="0" smtClean="0"/>
              <a:t>Другий рівень</a:t>
            </a:r>
          </a:p>
          <a:p>
            <a:pPr lvl="2" rtl="0"/>
            <a:r>
              <a:rPr lang="uk-UA" noProof="0" smtClean="0"/>
              <a:t>Третій рівень</a:t>
            </a:r>
          </a:p>
          <a:p>
            <a:pPr lvl="3" rtl="0"/>
            <a:r>
              <a:rPr lang="uk-UA" noProof="0" smtClean="0"/>
              <a:t>Четвертий рівень</a:t>
            </a:r>
          </a:p>
          <a:p>
            <a:pPr lvl="4" rtl="0"/>
            <a:r>
              <a:rPr lang="uk-UA" noProof="0" smtClean="0"/>
              <a:t>П’ятий рівень</a:t>
            </a:r>
            <a:endParaRPr lang="uk-UA" noProof="0" dirty="0"/>
          </a:p>
        </p:txBody>
      </p:sp>
      <p:sp>
        <p:nvSpPr>
          <p:cNvPr id="4" name="Місце для тексту 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 smtClean="0"/>
              <a:t>Редагувати стиль зразка тексту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5" name="Місце для дати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1DCBA0-2C6F-4A7F-8D0B-87E17B364E4E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7" name="Місце для номера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8" name="Прямокутник 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9" name="Прямокутник 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 dirty="0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uk-UA" noProof="0" dirty="0" smtClean="0"/>
              <a:t>Клацніть, щоб змінити стиль зразка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 smtClean="0"/>
              <a:t>Зразки заголовків</a:t>
            </a:r>
          </a:p>
          <a:p>
            <a:pPr lvl="1" rtl="0"/>
            <a:r>
              <a:rPr lang="uk-UA" noProof="0" dirty="0" smtClean="0"/>
              <a:t>Другий рівень</a:t>
            </a:r>
          </a:p>
          <a:p>
            <a:pPr lvl="2" rtl="0"/>
            <a:r>
              <a:rPr lang="uk-UA" noProof="0" dirty="0" smtClean="0"/>
              <a:t>Третій рівень</a:t>
            </a:r>
          </a:p>
          <a:p>
            <a:pPr lvl="3" rtl="0"/>
            <a:r>
              <a:rPr lang="uk-UA" noProof="0" dirty="0" smtClean="0"/>
              <a:t>Четвертий рівень</a:t>
            </a:r>
          </a:p>
          <a:p>
            <a:pPr lvl="4" rtl="0"/>
            <a:r>
              <a:rPr lang="uk-UA" noProof="0" dirty="0" smtClean="0"/>
              <a:t>П’ятий рівень</a:t>
            </a:r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uk-UA" noProof="0" dirty="0" smtClean="0"/>
              <a:t>Додайте нижній колонтитул</a:t>
            </a:r>
            <a:endParaRPr lang="uk-UA" noProof="0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E802B3-9F8E-475A-86FD-4558448022A4}" type="datetime1">
              <a:rPr lang="uk-UA" noProof="0" smtClean="0"/>
              <a:t>12.08.2021</a:t>
            </a:fld>
            <a:endParaRPr lang="uk-UA" noProof="0" dirty="0"/>
          </a:p>
        </p:txBody>
      </p:sp>
      <p:sp>
        <p:nvSpPr>
          <p:cNvPr id="6" name="Місце для номера слайда 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7F8E3F6-DE14-48B2-B2BC-6FABA9630FB8}" type="slidenum">
              <a:rPr lang="uk-UA" noProof="0" smtClean="0"/>
              <a:pPr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141289" y="1257135"/>
            <a:ext cx="5120640" cy="2560320"/>
          </a:xfrm>
        </p:spPr>
        <p:txBody>
          <a:bodyPr rtlCol="0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Судебная система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2030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Місце для зображення 4" descr="Вулиця міста з ефектом розмиття під час руху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1141289" y="4572000"/>
            <a:ext cx="5120640" cy="1600200"/>
          </a:xfrm>
        </p:spPr>
        <p:txBody>
          <a:bodyPr rtlCol="0"/>
          <a:lstStyle/>
          <a:p>
            <a:pPr rtl="0"/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Анализ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проекта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концепции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предложения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 fontScale="90000"/>
          </a:bodyPr>
          <a:lstStyle/>
          <a:p>
            <a:r>
              <a:rPr lang="ru-RU" dirty="0"/>
              <a:t>Эффективные, </a:t>
            </a:r>
            <a:r>
              <a:rPr lang="ru-RU" dirty="0" smtClean="0"/>
              <a:t>прозрачные, </a:t>
            </a:r>
            <a:r>
              <a:rPr lang="ru-RU" dirty="0"/>
              <a:t>предсказуемые административные процедуры</a:t>
            </a:r>
            <a:r>
              <a:rPr lang="en-US" dirty="0"/>
              <a:t/>
            </a:r>
            <a:br>
              <a:rPr lang="en-US" dirty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 fontScale="925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программы обучения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служащих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на которых распространяется действие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АППК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АППК </a:t>
            </a:r>
            <a:r>
              <a:rPr lang="ru-RU" dirty="0">
                <a:solidFill>
                  <a:schemeClr val="tx2"/>
                </a:solidFill>
              </a:rPr>
              <a:t>должен иметь основное, а не субсидиарное значение для </a:t>
            </a:r>
            <a:r>
              <a:rPr lang="ru-RU" dirty="0" smtClean="0">
                <a:solidFill>
                  <a:schemeClr val="tx2"/>
                </a:solidFill>
              </a:rPr>
              <a:t>регулирования административных процедур, предусмотренных отраслевым законодательством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институт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административного договора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подробное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регулирование наряду с административным актом в рамках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АППК</a:t>
            </a:r>
          </a:p>
          <a:p>
            <a:r>
              <a:rPr lang="ru-RU" dirty="0">
                <a:solidFill>
                  <a:schemeClr val="tx2"/>
                </a:solidFill>
              </a:rPr>
              <a:t>алгоритм по применению административного усмотрения (дискреции), упрощающий его применение административными органами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документооборот в сфере публичной администрации и предоставление государственных услуг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полностью в электронной форме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69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r>
              <a:rPr lang="ru-RU" dirty="0"/>
              <a:t>Развитая административная юстиция</a:t>
            </a:r>
            <a:r>
              <a:rPr lang="en-US" dirty="0"/>
              <a:t/>
            </a:r>
            <a:br>
              <a:rPr lang="en-US" dirty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всеобъемлющие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курсы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подготовки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административных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судей всех уровней, включая Верховный Суд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мониторинг </a:t>
            </a:r>
            <a:r>
              <a:rPr lang="ru-RU" dirty="0">
                <a:solidFill>
                  <a:schemeClr val="tx2"/>
                </a:solidFill>
              </a:rPr>
              <a:t>функционирования административной юстиции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урегулирование особенностей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рассмотрения в суде исков, оспаривающих подзаконные нормативно-правовые акты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институт </a:t>
            </a:r>
            <a:r>
              <a:rPr lang="ru-RU" dirty="0">
                <a:solidFill>
                  <a:schemeClr val="tx2"/>
                </a:solidFill>
              </a:rPr>
              <a:t>пилотного решения Верховного Суда - </a:t>
            </a:r>
            <a:r>
              <a:rPr lang="ru-RU" dirty="0" smtClean="0">
                <a:solidFill>
                  <a:schemeClr val="tx2"/>
                </a:solidFill>
              </a:rPr>
              <a:t>разрешение дела </a:t>
            </a:r>
            <a:r>
              <a:rPr lang="ru-RU" dirty="0">
                <a:solidFill>
                  <a:schemeClr val="tx2"/>
                </a:solidFill>
              </a:rPr>
              <a:t>по существу Верховным Судом в первой инстанции с последующим использованием решения Верховного Суда как образца для разрешения аналогичных </a:t>
            </a:r>
            <a:r>
              <a:rPr lang="ru-RU" dirty="0" smtClean="0">
                <a:solidFill>
                  <a:schemeClr val="tx2"/>
                </a:solidFill>
              </a:rPr>
              <a:t>дел</a:t>
            </a: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 fontScale="90000"/>
          </a:bodyPr>
          <a:lstStyle/>
          <a:p>
            <a:pPr rtl="0"/>
            <a:r>
              <a:rPr lang="uk-UA" dirty="0" err="1" smtClean="0"/>
              <a:t>Модернизация</a:t>
            </a:r>
            <a:r>
              <a:rPr lang="uk-UA" dirty="0" smtClean="0"/>
              <a:t> </a:t>
            </a:r>
            <a:r>
              <a:rPr lang="uk-UA" dirty="0" err="1" smtClean="0"/>
              <a:t>судебной</a:t>
            </a:r>
            <a:r>
              <a:rPr lang="uk-UA" dirty="0" smtClean="0"/>
              <a:t> </a:t>
            </a:r>
            <a:r>
              <a:rPr lang="uk-UA" dirty="0" err="1" smtClean="0"/>
              <a:t>системы</a:t>
            </a:r>
            <a:r>
              <a:rPr lang="uk-UA" dirty="0" smtClean="0"/>
              <a:t> в проекте </a:t>
            </a:r>
            <a:r>
              <a:rPr lang="uk-UA" dirty="0" err="1" smtClean="0"/>
              <a:t>Концепции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(10 направлений)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 fontScale="25000" lnSpcReduction="20000"/>
          </a:bodyPr>
          <a:lstStyle/>
          <a:p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фиксированный процент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общих расходов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республиканского бюджета на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деятельности судебной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endParaRPr lang="ru-RU" sz="6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электронного 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судопроизводства</a:t>
            </a:r>
            <a:endParaRPr lang="ru-RU" sz="6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дальнейшая специализация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судов</a:t>
            </a:r>
            <a:endParaRPr lang="ru-RU" sz="6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«экстерриториальной подсудности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6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за неуважение к суду,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развитие норм о злоупотреблении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правом</a:t>
            </a:r>
            <a:endParaRPr lang="ru-RU" sz="6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подбора и продвижения кадров 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</a:t>
            </a:r>
            <a:r>
              <a:rPr lang="ru-RU" sz="68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цифровизации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отход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исключительно </a:t>
            </a:r>
            <a:r>
              <a:rPr lang="ru-RU" sz="6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рекрутинга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судейских кадров в сторону обеспечения более полного использования всех компонентов системы HR-менеджмента в деятельности Высшего Судебного Совета.</a:t>
            </a:r>
          </a:p>
          <a:p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участия общественности в процессе тестирования кандидатов на должности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судей</a:t>
            </a:r>
            <a:endParaRPr lang="ru-RU" sz="6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конкретизация оснований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грубого нарушения законности при рассмотрении судебных 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endParaRPr lang="ru-RU" sz="6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 </a:t>
            </a:r>
            <a:r>
              <a:rPr lang="ru-RU" sz="6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судебной </a:t>
            </a:r>
            <a:r>
              <a:rPr lang="ru-RU" sz="6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экспертизы</a:t>
            </a:r>
            <a:endParaRPr lang="ru-RU" sz="6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институциональное укрепление </a:t>
            </a:r>
            <a:r>
              <a:rPr lang="ru-RU" sz="6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юридических </a:t>
            </a:r>
            <a:r>
              <a:rPr lang="ru-RU" sz="6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</a:t>
            </a:r>
            <a:endParaRPr lang="ru-RU" sz="6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/>
              <a:t/>
            </a:r>
            <a:br>
              <a:rPr lang="ru-RU" sz="2800" dirty="0"/>
            </a:b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pPr rtl="0"/>
            <a:r>
              <a:rPr lang="uk-UA" dirty="0" err="1" smtClean="0"/>
              <a:t>Модернизация</a:t>
            </a:r>
            <a:r>
              <a:rPr lang="uk-UA" dirty="0" smtClean="0"/>
              <a:t> </a:t>
            </a:r>
            <a:r>
              <a:rPr lang="uk-UA" dirty="0" err="1" smtClean="0"/>
              <a:t>судебной</a:t>
            </a:r>
            <a:r>
              <a:rPr lang="uk-UA" dirty="0" smtClean="0"/>
              <a:t> </a:t>
            </a:r>
            <a:r>
              <a:rPr lang="uk-UA" dirty="0" err="1" smtClean="0"/>
              <a:t>системы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</a:rPr>
              <a:t>Цель - 2030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эффективная судебная власть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 высоким уровнем доверия людей и бизнеса, которая поддерживает уверенность в справедливости и защищенности.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i="1" dirty="0">
                <a:solidFill>
                  <a:schemeClr val="tx2"/>
                </a:solidFill>
              </a:rPr>
              <a:t>Независимый </a:t>
            </a:r>
            <a:r>
              <a:rPr lang="ru-RU" i="1" dirty="0" smtClean="0">
                <a:solidFill>
                  <a:schemeClr val="tx2"/>
                </a:solidFill>
              </a:rPr>
              <a:t>суд, </a:t>
            </a:r>
            <a:r>
              <a:rPr lang="ru-RU" i="1" dirty="0">
                <a:solidFill>
                  <a:schemeClr val="tx2"/>
                </a:solidFill>
              </a:rPr>
              <a:t>подотчетный обществу </a:t>
            </a:r>
            <a:endParaRPr lang="en-US" i="1" dirty="0">
              <a:solidFill>
                <a:schemeClr val="tx2"/>
              </a:solidFill>
            </a:endParaRPr>
          </a:p>
          <a:p>
            <a:r>
              <a:rPr lang="ru-RU" i="1" dirty="0">
                <a:solidFill>
                  <a:schemeClr val="tx2"/>
                </a:solidFill>
              </a:rPr>
              <a:t>Профессиональный судья</a:t>
            </a:r>
            <a:endParaRPr lang="en-US" i="1" dirty="0">
              <a:solidFill>
                <a:schemeClr val="tx2"/>
              </a:solidFill>
            </a:endParaRPr>
          </a:p>
          <a:p>
            <a:r>
              <a:rPr lang="ru-RU" i="1" dirty="0">
                <a:solidFill>
                  <a:schemeClr val="tx2"/>
                </a:solidFill>
              </a:rPr>
              <a:t>Доступное, справедливое и эффективное </a:t>
            </a:r>
            <a:r>
              <a:rPr lang="ru-RU" i="1" dirty="0" smtClean="0">
                <a:solidFill>
                  <a:schemeClr val="tx2"/>
                </a:solidFill>
              </a:rPr>
              <a:t>судопроизводство</a:t>
            </a:r>
            <a:r>
              <a:rPr lang="ru-RU" sz="2800" dirty="0"/>
              <a:t/>
            </a:r>
            <a:br>
              <a:rPr lang="ru-RU" sz="2800" dirty="0"/>
            </a:b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30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r>
              <a:rPr lang="uk-UA" dirty="0" err="1"/>
              <a:t>Независим</a:t>
            </a:r>
            <a:r>
              <a:rPr lang="ru-RU" dirty="0" err="1"/>
              <a:t>ый</a:t>
            </a:r>
            <a:r>
              <a:rPr lang="ru-RU" dirty="0"/>
              <a:t> суд, подотчетный обществу</a:t>
            </a:r>
            <a:r>
              <a:rPr lang="en-US" dirty="0"/>
              <a:t/>
            </a:r>
            <a:br>
              <a:rPr lang="en-US" dirty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 fontScale="925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регулирование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организации и деятельности судебной системы, статуса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судей – исключительно законами (но не подзаконными актами)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отбор и продвижение по службе судьи, увольнение </a:t>
            </a:r>
            <a:r>
              <a:rPr lang="ru-RU" dirty="0">
                <a:solidFill>
                  <a:schemeClr val="tx2"/>
                </a:solidFill>
              </a:rPr>
              <a:t>с судейской должности </a:t>
            </a:r>
            <a:r>
              <a:rPr lang="ru-RU" dirty="0" smtClean="0">
                <a:solidFill>
                  <a:schemeClr val="tx2"/>
                </a:solidFill>
              </a:rPr>
              <a:t>– исключительная компетенция ВСС (без участия политических органов)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избрание председателей судов - судьями этих судов из их же числа, а не централизованно, и только на короткое время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включение </a:t>
            </a:r>
            <a:r>
              <a:rPr lang="ru-RU" dirty="0">
                <a:solidFill>
                  <a:schemeClr val="tx2"/>
                </a:solidFill>
              </a:rPr>
              <a:t>существенного числа представителей гражданского общества в состав </a:t>
            </a:r>
            <a:r>
              <a:rPr lang="ru-RU" dirty="0" smtClean="0">
                <a:solidFill>
                  <a:schemeClr val="tx2"/>
                </a:solidFill>
              </a:rPr>
              <a:t>ВСС, </a:t>
            </a:r>
            <a:r>
              <a:rPr lang="ru-RU" dirty="0">
                <a:solidFill>
                  <a:schemeClr val="tx2"/>
                </a:solidFill>
              </a:rPr>
              <a:t>других кадровых и дисциплинарных органов с правом решающего, а не совещательного </a:t>
            </a:r>
            <a:r>
              <a:rPr lang="ru-RU" dirty="0" smtClean="0">
                <a:solidFill>
                  <a:schemeClr val="tx2"/>
                </a:solidFill>
              </a:rPr>
              <a:t>голоса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всесторонняя информация 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судье (декларирование), обязанность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доказать законность происхождения ценного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имущества возложена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самого судью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4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r>
              <a:rPr lang="ru-RU" dirty="0"/>
              <a:t>Профессиональный судья</a:t>
            </a:r>
            <a:r>
              <a:rPr lang="en-US" dirty="0"/>
              <a:t/>
            </a:r>
            <a:br>
              <a:rPr lang="en-US" dirty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/>
          </a:bodyPr>
          <a:lstStyle/>
          <a:p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конкурс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вакантные судейские должности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основании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рейтинга кандидатов по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результатам оценивания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компетенций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для </a:t>
            </a:r>
            <a:r>
              <a:rPr lang="ru-RU" dirty="0">
                <a:solidFill>
                  <a:schemeClr val="tx2"/>
                </a:solidFill>
              </a:rPr>
              <a:t>повышения квалификации </a:t>
            </a:r>
            <a:r>
              <a:rPr lang="ru-RU" dirty="0" smtClean="0">
                <a:solidFill>
                  <a:schemeClr val="tx2"/>
                </a:solidFill>
              </a:rPr>
              <a:t>- кредиты</a:t>
            </a:r>
            <a:r>
              <a:rPr lang="ru-RU" dirty="0">
                <a:solidFill>
                  <a:schemeClr val="tx2"/>
                </a:solidFill>
              </a:rPr>
              <a:t>, которые </a:t>
            </a:r>
            <a:r>
              <a:rPr lang="ru-RU" dirty="0" smtClean="0">
                <a:solidFill>
                  <a:schemeClr val="tx2"/>
                </a:solidFill>
              </a:rPr>
              <a:t>судьи </a:t>
            </a:r>
            <a:r>
              <a:rPr lang="ru-RU" dirty="0">
                <a:solidFill>
                  <a:schemeClr val="tx2"/>
                </a:solidFill>
              </a:rPr>
              <a:t>смогут реализовать в Академии правосудия либо путем участия в других тренингах, - по своему </a:t>
            </a:r>
            <a:r>
              <a:rPr lang="ru-RU" dirty="0" smtClean="0">
                <a:solidFill>
                  <a:schemeClr val="tx2"/>
                </a:solidFill>
              </a:rPr>
              <a:t>выбору</a:t>
            </a:r>
          </a:p>
          <a:p>
            <a:pPr marL="0" indent="0">
              <a:buNone/>
            </a:pP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r>
              <a:rPr lang="ru-RU" i="1" dirty="0"/>
              <a:t>Доступное, справедливое и эффективное </a:t>
            </a:r>
            <a:r>
              <a:rPr lang="ru-RU" i="1" dirty="0" smtClean="0"/>
              <a:t>судопроизводство 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 fontScale="92500"/>
          </a:bodyPr>
          <a:lstStyle/>
          <a:p>
            <a:r>
              <a:rPr lang="ru-RU" dirty="0">
                <a:solidFill>
                  <a:schemeClr val="tx2"/>
                </a:solidFill>
              </a:rPr>
              <a:t>фронт-офисы судов </a:t>
            </a:r>
            <a:r>
              <a:rPr lang="ru-RU" dirty="0" smtClean="0">
                <a:solidFill>
                  <a:schemeClr val="tx2"/>
                </a:solidFill>
              </a:rPr>
              <a:t>/ центры </a:t>
            </a:r>
            <a:r>
              <a:rPr lang="ru-RU" dirty="0">
                <a:solidFill>
                  <a:schemeClr val="tx2"/>
                </a:solidFill>
              </a:rPr>
              <a:t>обслуживания </a:t>
            </a:r>
            <a:r>
              <a:rPr lang="ru-RU" dirty="0" smtClean="0">
                <a:solidFill>
                  <a:schemeClr val="tx2"/>
                </a:solidFill>
              </a:rPr>
              <a:t>населения - </a:t>
            </a:r>
            <a:r>
              <a:rPr lang="ru-RU" dirty="0">
                <a:solidFill>
                  <a:schemeClr val="tx2"/>
                </a:solidFill>
              </a:rPr>
              <a:t>сервисы удаленного доступа к любым судам </a:t>
            </a:r>
            <a:r>
              <a:rPr lang="ru-RU" dirty="0" smtClean="0">
                <a:solidFill>
                  <a:schemeClr val="tx2"/>
                </a:solidFill>
              </a:rPr>
              <a:t>для </a:t>
            </a:r>
            <a:r>
              <a:rPr lang="ru-RU" dirty="0">
                <a:solidFill>
                  <a:schemeClr val="tx2"/>
                </a:solidFill>
              </a:rPr>
              <a:t>тех граждан, которые </a:t>
            </a:r>
            <a:r>
              <a:rPr lang="ru-RU" dirty="0" smtClean="0">
                <a:solidFill>
                  <a:schemeClr val="tx2"/>
                </a:solidFill>
              </a:rPr>
              <a:t>самостоятельно не используют </a:t>
            </a:r>
            <a:r>
              <a:rPr lang="ru-RU" dirty="0">
                <a:solidFill>
                  <a:schemeClr val="tx2"/>
                </a:solidFill>
              </a:rPr>
              <a:t>электронные инструменты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правило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“одного окна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” в гражданском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 административном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процессе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институт </a:t>
            </a:r>
            <a:r>
              <a:rPr lang="ru-RU" dirty="0">
                <a:solidFill>
                  <a:schemeClr val="tx2"/>
                </a:solidFill>
              </a:rPr>
              <a:t>“судей с частичной занятостью</a:t>
            </a:r>
            <a:r>
              <a:rPr lang="ru-RU" dirty="0" smtClean="0">
                <a:solidFill>
                  <a:schemeClr val="tx2"/>
                </a:solidFill>
              </a:rPr>
              <a:t>” - </a:t>
            </a:r>
            <a:r>
              <a:rPr lang="ru-RU" dirty="0">
                <a:solidFill>
                  <a:schemeClr val="tx2"/>
                </a:solidFill>
              </a:rPr>
              <a:t>для временного замещения вакантных должностей или для преодоления чрезмерной </a:t>
            </a:r>
            <a:r>
              <a:rPr lang="ru-RU" dirty="0" smtClean="0">
                <a:solidFill>
                  <a:schemeClr val="tx2"/>
                </a:solidFill>
              </a:rPr>
              <a:t>нагрузки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институт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избираемого на уровне местного самоуправления мирового судьи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с </a:t>
            </a:r>
            <a:r>
              <a:rPr lang="ru-RU" dirty="0">
                <a:solidFill>
                  <a:schemeClr val="tx2"/>
                </a:solidFill>
              </a:rPr>
              <a:t>целью обеспечения принципа равенства сторон перед судом прокуратура </a:t>
            </a:r>
            <a:r>
              <a:rPr lang="ru-RU" dirty="0" smtClean="0">
                <a:solidFill>
                  <a:schemeClr val="tx2"/>
                </a:solidFill>
              </a:rPr>
              <a:t>не </a:t>
            </a:r>
            <a:r>
              <a:rPr lang="ru-RU" dirty="0">
                <a:solidFill>
                  <a:schemeClr val="tx2"/>
                </a:solidFill>
              </a:rPr>
              <a:t>будет осуществлять надзор над судебными актами.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суд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присяжных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 переход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 классической его модели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141289" y="1257135"/>
            <a:ext cx="5120640" cy="2560320"/>
          </a:xfrm>
        </p:spPr>
        <p:txBody>
          <a:bodyPr rtlCol="0"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Административные процедуры и процесс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2030</a:t>
            </a:r>
            <a:endParaRPr lang="uk-UA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Місце для зображення 4" descr="Вулиця міста з ефектом розмиття під час руху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1141289" y="4572000"/>
            <a:ext cx="5120640" cy="1600200"/>
          </a:xfrm>
        </p:spPr>
        <p:txBody>
          <a:bodyPr rtlCol="0"/>
          <a:lstStyle/>
          <a:p>
            <a:pPr rtl="0"/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Анализ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проекта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концепции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предложения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9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 fontScale="90000"/>
          </a:bodyPr>
          <a:lstStyle/>
          <a:p>
            <a:pPr rtl="0"/>
            <a:r>
              <a:rPr lang="uk-UA" dirty="0" err="1" smtClean="0"/>
              <a:t>Административные</a:t>
            </a:r>
            <a:r>
              <a:rPr lang="uk-UA" dirty="0" smtClean="0"/>
              <a:t> </a:t>
            </a:r>
            <a:r>
              <a:rPr lang="uk-UA" dirty="0" err="1" smtClean="0"/>
              <a:t>процедуры</a:t>
            </a:r>
            <a:r>
              <a:rPr lang="uk-UA" dirty="0" smtClean="0"/>
              <a:t> и </a:t>
            </a:r>
            <a:r>
              <a:rPr lang="uk-UA" dirty="0" err="1" smtClean="0"/>
              <a:t>процесс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в проекте </a:t>
            </a:r>
            <a:r>
              <a:rPr lang="uk-UA" dirty="0" err="1" smtClean="0"/>
              <a:t>Концепции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(2 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направления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/>
          </a:bodyPr>
          <a:lstStyle/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изучить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подход к административному усмотрению (дискреции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проработать </a:t>
            </a:r>
            <a:r>
              <a:rPr lang="ru-RU" dirty="0">
                <a:solidFill>
                  <a:schemeClr val="tx2"/>
                </a:solidFill>
              </a:rPr>
              <a:t>возможность исключения из подведомственности судов общей юрисдикции рассмотрение оставшихся видов публично-правовых споров с последующей их передачей в подведомственность специализированных административных судов.</a:t>
            </a:r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10093036" cy="1036850"/>
          </a:xfrm>
        </p:spPr>
        <p:txBody>
          <a:bodyPr rtlCol="0">
            <a:normAutofit/>
          </a:bodyPr>
          <a:lstStyle/>
          <a:p>
            <a:r>
              <a:rPr lang="uk-UA" dirty="0" err="1"/>
              <a:t>Административные</a:t>
            </a:r>
            <a:r>
              <a:rPr lang="uk-UA" dirty="0"/>
              <a:t> </a:t>
            </a:r>
            <a:r>
              <a:rPr lang="uk-UA" dirty="0" err="1"/>
              <a:t>процедуры</a:t>
            </a:r>
            <a:r>
              <a:rPr lang="uk-UA" dirty="0"/>
              <a:t> и </a:t>
            </a:r>
            <a:r>
              <a:rPr lang="uk-UA" dirty="0" err="1"/>
              <a:t>процесс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предложения</a:t>
            </a:r>
            <a:r>
              <a:rPr lang="uk-UA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uk-UA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1435" y="1579418"/>
            <a:ext cx="10508674" cy="4343400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</a:rPr>
              <a:t>Цель - 2030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Отношения частных лиц с административными органами опосредствованы эффективными, прозрачными и предсказуемыми административными процедурами.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Государственные </a:t>
            </a:r>
            <a:r>
              <a:rPr lang="ru-RU" dirty="0">
                <a:solidFill>
                  <a:schemeClr val="tx2"/>
                </a:solidFill>
              </a:rPr>
              <a:t>(административные) услуги предоставляются исключительно в электронном </a:t>
            </a:r>
            <a:r>
              <a:rPr lang="ru-RU" dirty="0" smtClean="0">
                <a:solidFill>
                  <a:schemeClr val="tx2"/>
                </a:solidFill>
              </a:rPr>
              <a:t>формате.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Независимый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суд, осуществляющий судебный контроль за публичной администрацией, обеспечивает ее правовую подотчетность.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1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прямок збуту, 16: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198_TF03431374" id="{DBF74B26-07EC-4F46-9C31-0E652DE3719F}" vid="{95C0BBFF-EC93-4429-8213-EEA2C1F5E177}"/>
    </a:ext>
  </a:extLst>
</a:theme>
</file>

<file path=ppt/theme/theme2.xml><?xml version="1.0" encoding="utf-8"?>
<a:theme xmlns:a="http://schemas.openxmlformats.org/drawingml/2006/main" name="Тема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 з напрямку бізнес-діяльності (широкоформатна)</Template>
  <TotalTime>284</TotalTime>
  <Words>674</Words>
  <Application>Microsoft Office PowerPoint</Application>
  <PresentationFormat>Широкий екран</PresentationFormat>
  <Paragraphs>75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Book Antiqua</vt:lpstr>
      <vt:lpstr>Напрямок збуту, 16:9</vt:lpstr>
      <vt:lpstr>Судебная система 2030</vt:lpstr>
      <vt:lpstr>Модернизация судебной системы в проекте Концепции (10 направлений)</vt:lpstr>
      <vt:lpstr>Модернизация судебной системы (предложения)</vt:lpstr>
      <vt:lpstr>Независимый суд, подотчетный обществу (предложения)</vt:lpstr>
      <vt:lpstr>Профессиональный судья (предложения)</vt:lpstr>
      <vt:lpstr>Доступное, справедливое и эффективное судопроизводство (предложения)</vt:lpstr>
      <vt:lpstr>Административные процедуры и процесс 2030</vt:lpstr>
      <vt:lpstr>Административные процедуры и процесс  в проекте Концепции (2 направления)</vt:lpstr>
      <vt:lpstr>Административные процедуры и процесс (предложения)</vt:lpstr>
      <vt:lpstr>Эффективные, прозрачные, предсказуемые административные процедуры (предложения)</vt:lpstr>
      <vt:lpstr>Развитая административная юстиция (предложения)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шляху до доброчесного і справедливого суду</dc:title>
  <dc:creator>MP</dc:creator>
  <cp:lastModifiedBy>MP</cp:lastModifiedBy>
  <cp:revision>34</cp:revision>
  <dcterms:created xsi:type="dcterms:W3CDTF">2021-05-26T04:00:13Z</dcterms:created>
  <dcterms:modified xsi:type="dcterms:W3CDTF">2021-08-12T06:29:04Z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